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1459" r:id="rId3"/>
    <p:sldId id="267" r:id="rId4"/>
    <p:sldId id="276" r:id="rId5"/>
    <p:sldId id="1454" r:id="rId6"/>
    <p:sldId id="287" r:id="rId7"/>
    <p:sldId id="654" r:id="rId8"/>
    <p:sldId id="655" r:id="rId9"/>
    <p:sldId id="1456" r:id="rId10"/>
    <p:sldId id="262" r:id="rId11"/>
    <p:sldId id="277" r:id="rId12"/>
    <p:sldId id="278" r:id="rId13"/>
    <p:sldId id="279" r:id="rId14"/>
    <p:sldId id="280" r:id="rId15"/>
    <p:sldId id="290" r:id="rId16"/>
    <p:sldId id="1457" r:id="rId17"/>
    <p:sldId id="283" r:id="rId18"/>
    <p:sldId id="284" r:id="rId19"/>
    <p:sldId id="285" r:id="rId20"/>
    <p:sldId id="1451" r:id="rId21"/>
    <p:sldId id="289" r:id="rId22"/>
    <p:sldId id="286" r:id="rId23"/>
    <p:sldId id="291" r:id="rId24"/>
    <p:sldId id="296" r:id="rId25"/>
    <p:sldId id="1445" r:id="rId26"/>
    <p:sldId id="293" r:id="rId27"/>
    <p:sldId id="294" r:id="rId28"/>
    <p:sldId id="1442" r:id="rId29"/>
    <p:sldId id="292" r:id="rId30"/>
    <p:sldId id="288" r:id="rId31"/>
    <p:sldId id="298" r:id="rId32"/>
    <p:sldId id="297" r:id="rId33"/>
    <p:sldId id="295" r:id="rId34"/>
    <p:sldId id="1443" r:id="rId35"/>
    <p:sldId id="1450" r:id="rId36"/>
    <p:sldId id="1446" r:id="rId37"/>
    <p:sldId id="1447" r:id="rId38"/>
    <p:sldId id="1448" r:id="rId39"/>
    <p:sldId id="282" r:id="rId40"/>
    <p:sldId id="1449" r:id="rId41"/>
    <p:sldId id="281" r:id="rId42"/>
    <p:sldId id="1444" r:id="rId43"/>
    <p:sldId id="1452" r:id="rId44"/>
    <p:sldId id="1453" r:id="rId45"/>
  </p:sldIdLst>
  <p:sldSz cx="12192000" cy="6858000"/>
  <p:notesSz cx="6888163" cy="10020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D42C0-D4F3-461D-BC53-D53C72699B83}" v="2" dt="2024-03-22T10:51:39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Uustal" userId="4cd9a87bfad51b27" providerId="LiveId" clId="{E19D42C0-D4F3-461D-BC53-D53C72699B83}"/>
    <pc:docChg chg="undo custSel delSld modSld">
      <pc:chgData name="Eva Uustal" userId="4cd9a87bfad51b27" providerId="LiveId" clId="{E19D42C0-D4F3-461D-BC53-D53C72699B83}" dt="2024-03-22T10:51:39.888" v="127"/>
      <pc:docMkLst>
        <pc:docMk/>
      </pc:docMkLst>
      <pc:sldChg chg="addSp delSp modSp mod">
        <pc:chgData name="Eva Uustal" userId="4cd9a87bfad51b27" providerId="LiveId" clId="{E19D42C0-D4F3-461D-BC53-D53C72699B83}" dt="2024-03-22T10:47:58.293" v="126" actId="14100"/>
        <pc:sldMkLst>
          <pc:docMk/>
          <pc:sldMk cId="0" sldId="655"/>
        </pc:sldMkLst>
        <pc:spChg chg="add mod">
          <ac:chgData name="Eva Uustal" userId="4cd9a87bfad51b27" providerId="LiveId" clId="{E19D42C0-D4F3-461D-BC53-D53C72699B83}" dt="2024-03-22T10:47:58.293" v="126" actId="14100"/>
          <ac:spMkLst>
            <pc:docMk/>
            <pc:sldMk cId="0" sldId="655"/>
            <ac:spMk id="7" creationId="{64BE74A8-8A36-7C38-4D1F-71AB3D106958}"/>
          </ac:spMkLst>
        </pc:spChg>
        <pc:spChg chg="add mod">
          <ac:chgData name="Eva Uustal" userId="4cd9a87bfad51b27" providerId="LiveId" clId="{E19D42C0-D4F3-461D-BC53-D53C72699B83}" dt="2024-03-22T10:44:55.088" v="63" actId="14100"/>
          <ac:spMkLst>
            <pc:docMk/>
            <pc:sldMk cId="0" sldId="655"/>
            <ac:spMk id="8" creationId="{4987CB75-BB6D-29F0-9634-1D42A9891A5E}"/>
          </ac:spMkLst>
        </pc:spChg>
        <pc:spChg chg="add mod">
          <ac:chgData name="Eva Uustal" userId="4cd9a87bfad51b27" providerId="LiveId" clId="{E19D42C0-D4F3-461D-BC53-D53C72699B83}" dt="2024-03-22T10:44:18.612" v="61" actId="14100"/>
          <ac:spMkLst>
            <pc:docMk/>
            <pc:sldMk cId="0" sldId="655"/>
            <ac:spMk id="9" creationId="{BC609167-DF8C-0C42-78FB-C6630D0F08A1}"/>
          </ac:spMkLst>
        </pc:spChg>
        <pc:spChg chg="mod">
          <ac:chgData name="Eva Uustal" userId="4cd9a87bfad51b27" providerId="LiveId" clId="{E19D42C0-D4F3-461D-BC53-D53C72699B83}" dt="2024-03-22T10:46:50.212" v="114" actId="20577"/>
          <ac:spMkLst>
            <pc:docMk/>
            <pc:sldMk cId="0" sldId="655"/>
            <ac:spMk id="60419" creationId="{00000000-0000-0000-0000-000000000000}"/>
          </ac:spMkLst>
        </pc:spChg>
        <pc:spChg chg="mod">
          <ac:chgData name="Eva Uustal" userId="4cd9a87bfad51b27" providerId="LiveId" clId="{E19D42C0-D4F3-461D-BC53-D53C72699B83}" dt="2024-03-22T10:47:00.211" v="119" actId="20577"/>
          <ac:spMkLst>
            <pc:docMk/>
            <pc:sldMk cId="0" sldId="655"/>
            <ac:spMk id="60420" creationId="{00000000-0000-0000-0000-000000000000}"/>
          </ac:spMkLst>
        </pc:spChg>
        <pc:picChg chg="mod">
          <ac:chgData name="Eva Uustal" userId="4cd9a87bfad51b27" providerId="LiveId" clId="{E19D42C0-D4F3-461D-BC53-D53C72699B83}" dt="2024-03-22T10:44:30.010" v="62" actId="1076"/>
          <ac:picMkLst>
            <pc:docMk/>
            <pc:sldMk cId="0" sldId="655"/>
            <ac:picMk id="3" creationId="{598C6957-2802-AFCD-AD2F-C674828BBC85}"/>
          </ac:picMkLst>
        </pc:picChg>
        <pc:picChg chg="del">
          <ac:chgData name="Eva Uustal" userId="4cd9a87bfad51b27" providerId="LiveId" clId="{E19D42C0-D4F3-461D-BC53-D53C72699B83}" dt="2024-03-22T10:31:46.345" v="1" actId="478"/>
          <ac:picMkLst>
            <pc:docMk/>
            <pc:sldMk cId="0" sldId="655"/>
            <ac:picMk id="16" creationId="{98A05554-450F-4B0D-BC57-EEBD6307D925}"/>
          </ac:picMkLst>
        </pc:picChg>
        <pc:cxnChg chg="add del mod">
          <ac:chgData name="Eva Uustal" userId="4cd9a87bfad51b27" providerId="LiveId" clId="{E19D42C0-D4F3-461D-BC53-D53C72699B83}" dt="2024-03-22T10:34:08.170" v="10" actId="478"/>
          <ac:cxnSpMkLst>
            <pc:docMk/>
            <pc:sldMk cId="0" sldId="655"/>
            <ac:cxnSpMk id="5" creationId="{CA72E81E-AFAD-FF4D-D136-A4672956A581}"/>
          </ac:cxnSpMkLst>
        </pc:cxnChg>
      </pc:sldChg>
      <pc:sldChg chg="modSp">
        <pc:chgData name="Eva Uustal" userId="4cd9a87bfad51b27" providerId="LiveId" clId="{E19D42C0-D4F3-461D-BC53-D53C72699B83}" dt="2024-03-22T10:51:39.888" v="127"/>
        <pc:sldMkLst>
          <pc:docMk/>
          <pc:sldMk cId="3963205461" sldId="1442"/>
        </pc:sldMkLst>
        <pc:picChg chg="mod">
          <ac:chgData name="Eva Uustal" userId="4cd9a87bfad51b27" providerId="LiveId" clId="{E19D42C0-D4F3-461D-BC53-D53C72699B83}" dt="2024-03-22T10:51:39.888" v="127"/>
          <ac:picMkLst>
            <pc:docMk/>
            <pc:sldMk cId="3963205461" sldId="1442"/>
            <ac:picMk id="6" creationId="{1DD20F6C-2A6A-4B62-89ED-4C25BAEF8018}"/>
          </ac:picMkLst>
        </pc:picChg>
      </pc:sldChg>
      <pc:sldChg chg="del">
        <pc:chgData name="Eva Uustal" userId="4cd9a87bfad51b27" providerId="LiveId" clId="{E19D42C0-D4F3-461D-BC53-D53C72699B83}" dt="2024-03-22T10:31:21.287" v="0" actId="47"/>
        <pc:sldMkLst>
          <pc:docMk/>
          <pc:sldMk cId="1719560953" sldId="14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938E289-27F9-40D8-ABBB-B2A60FE93404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F299C32-DE18-43FA-8757-7D3EBC2FDE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33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99C32-DE18-43FA-8757-7D3EBC2FDEC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907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99C32-DE18-43FA-8757-7D3EBC2FDEC3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1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BD163-EF09-A8BF-C451-8928752B5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C931FC-8926-9E82-F3AA-AC0F14CF0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2E879E-B0E1-4E0C-51CD-AC464A8A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A53AAE-A22B-45E7-1371-BA58CEF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322EF2-3355-4F76-987F-C64E09D2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73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6D52DB-227E-1C58-9685-B6BFC8C4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32D8DA-165F-2421-A6E5-76DF378A5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D2769F-6ADA-9A53-C2D2-77A8623D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6F88B-D816-38F9-C418-FA6E8989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7C384E-4A67-1FA0-7EA8-60CEDF5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329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D13A8FD-E97E-BFD5-589C-4F379C85F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1D1341-FDD5-ECF7-ACB0-8E5A123AA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72BC5B-BA4E-63C6-89F5-DF6915D0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21ADA9-E84C-8B9E-AB83-EAAACB3E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B9E4E6-C918-2AAD-3C2C-6F8AAAC5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2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EU 2024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70A5-523D-4C11-BBA0-EFB934A039F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59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9381D-0F9E-705F-30EA-0418CFBF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96F9C7-ED23-E561-AAB8-B6703262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E3E571-FB44-5910-FD4C-2E0C9D13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E52C30-2D5A-BF36-2ACB-2AAB8ED3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E0C8AF-A4E2-329A-EDBB-BC036388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27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2DD5E-F99C-2CED-A4A0-0F58CB75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CF22D2-03DC-4D21-69F4-B3272C8C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0F9C9F-A044-CFC0-2286-C3CA03FD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DADB6C-C17D-2A8D-9C3C-9568247D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C240AC-F477-7003-2F61-CB0C7B9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12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044CDA-B1D6-F010-EE3D-8A827D542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2522C1-A78E-8FDE-A3DD-D22093CBE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40E5C1C-997D-F289-0E2C-8830C6A38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352785-AE6F-0BC3-B6C0-2664E994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C70DD3-B85D-3143-BE42-0FCE6A8B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FF20B1-26A0-067E-CAB6-99B7EE47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52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2F56DB-2AA1-3163-03A7-FCBBA10E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C23374-E81B-E58D-0508-7AD89F1E3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037096-C48F-B663-6552-0A5085FAC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CFCC319-BFA7-FEB3-CEC8-A8D804958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7FF0522-90F5-90BC-319A-433A67C02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772F54F-AB4E-C992-05D4-E5D355E0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622B48C-C4D6-C48F-F1D9-662CF36F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FB8E531-B75F-B097-B032-D73299F8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67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B3A79-125E-1014-69AA-AF86E06A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EB994B-4DBD-55AC-F649-F7EDA562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D25B05-F3C2-B926-1CF1-54D7F180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9A27E0-5275-E960-0E3D-5BF4BE5A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831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D3CB712-98A8-5F0D-5F66-2E78F97A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EFAE330-92A4-6BCE-3AC7-E8FA92A0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D10641-EDF5-CE6F-32FB-E1A4485D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68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E52621-3310-630E-0D27-97E93678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BFCB78-76D0-E4A1-47C1-79D73524B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268E90-CF73-25F1-4F9E-AC096950F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3945C0-8ABA-94FE-EADD-07FC0D57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C387C1-C9EE-E649-46D4-1914AB28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B22932-D0E4-84D1-EB51-99977F9A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5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5A7767-B79C-CBB9-B2B5-48A8C439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D338160-386E-307F-F112-F6F21E7BE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A28C0-6677-6374-6FDA-D7C7C2921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C97DCA-0AF4-B5A5-0C3E-6C81DB82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DEFA974-ED5F-746A-6D57-E9D33BFE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2ABA7A2-1B91-C6CB-990B-CCD6336B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66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08A4AA6-B3A0-EEBD-3F70-3CCA54B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3230BD-102D-AFB2-C47E-6BD59F875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4CA926-8AB8-4DD3-2253-91EDD2A23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B89F1-1E3A-469F-8F4D-A4D2E5000C4F}" type="datetimeFigureOut">
              <a:rPr lang="sv-SE" smtClean="0"/>
              <a:t>2024-06-20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2FB906-A7F1-BCD9-9001-AB2452D6D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DA3CA0-8B12-2B63-0D26-2484ECBE4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301F9-578C-49DB-8075-934AAEC424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77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urak.org/photos/seandreilinger/606928946/make-wish-dandelion-seed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tatistik.incanet.se/gynoptest/" TargetMode="External"/><Relationship Id="rId2" Type="http://schemas.openxmlformats.org/officeDocument/2006/relationships/hyperlink" Target="https://statistik.incanet.se/gyno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lmaction/454856204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kyleschultheis/7080991069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sv/tall-kottar-peka-p%C3%A5-strobilus-357834/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332BA-9F7F-13A2-9558-50A9EF65F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Bristningsregisterdagen 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A2D7DC-4BB0-5928-31F7-FDA906F53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Eva Uustal</a:t>
            </a:r>
          </a:p>
        </p:txBody>
      </p:sp>
    </p:spTree>
    <p:extLst>
      <p:ext uri="{BB962C8B-B14F-4D97-AF65-F5344CB8AC3E}">
        <p14:creationId xmlns:p14="http://schemas.microsoft.com/office/powerpoint/2010/main" val="176424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F734C-8CE3-3E5A-0695-79EF4C24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kern="0">
                <a:solidFill>
                  <a:sysClr val="windowText" lastClr="000000"/>
                </a:solidFill>
              </a:rPr>
              <a:t>Bristningar framöver: önskelista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97D1F2-74E4-A32E-6BCD-93DA1EA17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2305685"/>
            <a:ext cx="10515600" cy="4351338"/>
          </a:xfrm>
        </p:spPr>
        <p:txBody>
          <a:bodyPr/>
          <a:lstStyle/>
          <a:p>
            <a:r>
              <a:rPr lang="sv-SE" dirty="0"/>
              <a:t>Bristningar förebyggs nästan alltid</a:t>
            </a:r>
          </a:p>
          <a:p>
            <a:r>
              <a:rPr lang="sv-SE" dirty="0"/>
              <a:t>Alla bristningar hittas</a:t>
            </a:r>
          </a:p>
          <a:p>
            <a:r>
              <a:rPr lang="sv-SE" dirty="0"/>
              <a:t>Alla som syr bristningar förstår vad de gör och får återkoppling</a:t>
            </a:r>
          </a:p>
          <a:p>
            <a:r>
              <a:rPr lang="sv-SE" dirty="0"/>
              <a:t>Tecken på </a:t>
            </a:r>
            <a:r>
              <a:rPr lang="sv-SE" dirty="0" err="1"/>
              <a:t>levatorskador</a:t>
            </a:r>
            <a:r>
              <a:rPr lang="sv-SE" dirty="0"/>
              <a:t> upptäcks redan vid förlossning och kan de som går repareras</a:t>
            </a:r>
          </a:p>
          <a:p>
            <a:r>
              <a:rPr lang="sv-SE" dirty="0"/>
              <a:t>Alla följs upp tills det är OK, BR följer alla grad 2 och klipp</a:t>
            </a:r>
          </a:p>
          <a:p>
            <a:r>
              <a:rPr lang="sv-SE" dirty="0"/>
              <a:t>Det finns kompetens att hitta och </a:t>
            </a:r>
            <a:r>
              <a:rPr lang="sv-SE" dirty="0" err="1"/>
              <a:t>rehabba</a:t>
            </a:r>
            <a:r>
              <a:rPr lang="sv-SE" dirty="0"/>
              <a:t>/reparera defektläkta bristningar i hela Sverige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maskrossläktet, växt, maskros, blomma">
            <a:extLst>
              <a:ext uri="{FF2B5EF4-FFF2-40B4-BE49-F238E27FC236}">
                <a16:creationId xmlns:a16="http://schemas.microsoft.com/office/drawing/2014/main" id="{19C3CA7C-2162-C727-3E39-976AEB33A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3890" y="26343"/>
            <a:ext cx="3928110" cy="26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8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51D49515-8353-BE50-0E76-99A0F82D35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00100" y="285750"/>
            <a:ext cx="11224260" cy="6572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68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F45FC-077E-2350-9BC6-A09BF9EF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Här kan du hitta data om din klinik och alla andra svenska kliniker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9CB2AF-9DE1-19B4-93F7-0D0CA38A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hlinkClick r:id="rId2"/>
              </a:rPr>
              <a:t>Testlänken</a:t>
            </a:r>
            <a:r>
              <a:rPr lang="sv-SE" dirty="0">
                <a:hlinkClick r:id="rId2"/>
              </a:rPr>
              <a:t> </a:t>
            </a:r>
          </a:p>
          <a:p>
            <a:r>
              <a:rPr lang="sv-SE" dirty="0">
                <a:hlinkClick r:id="rId2"/>
              </a:rPr>
              <a:t>GynOp (incanet.se)</a:t>
            </a:r>
            <a:endParaRPr lang="sv-S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576FC53-1E5B-8B44-F586-9A2C32F1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411" y="198555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https://prestatistik.incanet.se/gynoptest/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1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2A033EA-5A6D-FD27-727A-38CC3247F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474" y="11430"/>
            <a:ext cx="9179576" cy="67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1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27A1D0-4E95-9E23-6A0A-6E75992B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F85C309-1384-9A70-C18A-ADF1B7843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260" y="95189"/>
            <a:ext cx="9498329" cy="6762811"/>
          </a:xfrm>
        </p:spPr>
      </p:pic>
    </p:spTree>
    <p:extLst>
      <p:ext uri="{BB962C8B-B14F-4D97-AF65-F5344CB8AC3E}">
        <p14:creationId xmlns:p14="http://schemas.microsoft.com/office/powerpoint/2010/main" val="142341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B4A253-F19E-D0EF-9E05-881F661A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475500A1-845E-92E7-7E76-14D00BEB27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71600" y="365124"/>
            <a:ext cx="8103870" cy="64928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31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6F378-A3D5-A47C-134B-3B909D00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 Nu till </a:t>
            </a:r>
            <a:r>
              <a:rPr lang="sv-SE" dirty="0" err="1"/>
              <a:t>highlights</a:t>
            </a:r>
            <a:r>
              <a:rPr lang="sv-SE" dirty="0"/>
              <a:t> från årets årsrapport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425CCA-0031-74A8-D5C3-A40481FBF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Jämförande data, alla typer av bristningar och klipp</a:t>
            </a:r>
          </a:p>
        </p:txBody>
      </p:sp>
    </p:spTree>
    <p:extLst>
      <p:ext uri="{BB962C8B-B14F-4D97-AF65-F5344CB8AC3E}">
        <p14:creationId xmlns:p14="http://schemas.microsoft.com/office/powerpoint/2010/main" val="255343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72177-B43E-A83A-9C90-BE27D886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EC0FF27E-845C-398B-F290-EC93AECDCEB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2890" y="125730"/>
            <a:ext cx="10778490" cy="664082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91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FE5C7-5BA1-A2E5-A2EF-8A5FA3C7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6D936A-E203-88F2-844A-1E797A843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103A9049-3FD4-4470-3710-2A0154266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85850" y="681037"/>
            <a:ext cx="10267950" cy="573119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27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9EC5E8-1D8C-91D1-474A-6E4F700F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8FBBE79A-80A9-2B94-7ED2-11D70723A3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7260" y="365124"/>
            <a:ext cx="9361170" cy="64928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4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sv-SE" sz="5400">
                <a:solidFill>
                  <a:srgbClr val="FFFFFF"/>
                </a:solidFill>
              </a:rPr>
              <a:t>Syftet med Bristningsregistret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sv-SE" sz="2000"/>
          </a:p>
          <a:p>
            <a:r>
              <a:rPr lang="sv-SE" sz="2000"/>
              <a:t>- att </a:t>
            </a:r>
            <a:r>
              <a:rPr lang="sv-SE" sz="2000" i="1"/>
              <a:t>fånga upp </a:t>
            </a:r>
            <a:r>
              <a:rPr lang="sv-SE" sz="2000"/>
              <a:t>kvinnor som har besvär efter förlossningsbristningar och erbjuda uppföljning vid behov</a:t>
            </a:r>
          </a:p>
          <a:p>
            <a:r>
              <a:rPr lang="sv-SE" sz="2000"/>
              <a:t>- att ge </a:t>
            </a:r>
            <a:r>
              <a:rPr lang="sv-SE" sz="2000" i="1"/>
              <a:t>återkoppling</a:t>
            </a:r>
            <a:r>
              <a:rPr lang="sv-SE" sz="2000"/>
              <a:t> till läkare och barnmorskor som suturerar bristningar om hur det går för kvinnan</a:t>
            </a:r>
          </a:p>
          <a:p>
            <a:r>
              <a:rPr lang="sv-SE" sz="2000"/>
              <a:t>- att ge klinikerna </a:t>
            </a:r>
            <a:r>
              <a:rPr lang="sv-SE" sz="2000" i="1"/>
              <a:t>uppföljning</a:t>
            </a:r>
            <a:r>
              <a:rPr lang="sv-SE" sz="2000"/>
              <a:t> av sina medicinska resultat</a:t>
            </a:r>
          </a:p>
          <a:p>
            <a:r>
              <a:rPr lang="sv-SE" sz="2000"/>
              <a:t>- att skapa underlag för nationell </a:t>
            </a:r>
            <a:r>
              <a:rPr lang="sv-SE" sz="2000" i="1"/>
              <a:t>jämförelse och forskning  </a:t>
            </a:r>
            <a:r>
              <a:rPr lang="sv-SE" sz="2000"/>
              <a:t>inom området förlossningsbristningar</a:t>
            </a:r>
          </a:p>
          <a:p>
            <a:r>
              <a:rPr lang="sv-SE" sz="2000"/>
              <a:t>- att indirekt </a:t>
            </a:r>
            <a:r>
              <a:rPr lang="sv-SE" sz="2000" i="1"/>
              <a:t>förbättra handläggningen </a:t>
            </a:r>
            <a:r>
              <a:rPr lang="sv-SE" sz="2000"/>
              <a:t>av förlossningsbristningar genom att efterfråga hur de diagnostiseras och sutureras</a:t>
            </a:r>
          </a:p>
          <a:p>
            <a:endParaRPr lang="sv-SE" sz="200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sv-SE" dirty="0"/>
              <a:t>EU 2018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40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8B864-E945-E917-32F2-1378F142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uppdelat efter omfattning av </a:t>
            </a:r>
            <a:br>
              <a:rPr lang="sv-SE" dirty="0"/>
            </a:br>
            <a:r>
              <a:rPr lang="sv-SE" dirty="0"/>
              <a:t>grad II-bristning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2EBCFA-FBE5-988B-E938-66984950E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viktigaste är inte hur många %  av varje bristning vi ser. </a:t>
            </a:r>
          </a:p>
          <a:p>
            <a:r>
              <a:rPr lang="sv-SE" dirty="0"/>
              <a:t>Det viktiga är att vi undersöker bristningarna och reflekterar tillsammans om hur de ser ut och syr dem på bästa sätt</a:t>
            </a:r>
          </a:p>
          <a:p>
            <a:endParaRPr lang="sv-SE" dirty="0"/>
          </a:p>
          <a:p>
            <a:pPr marL="0" indent="0"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Macedo MD,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Ellström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Siafarikas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F. Detailed classification of second-degree perineal tears in the delivery ward: an inter-rater agreement study. Acta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Obstet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Gynecol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2062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6BD67848-78FA-2D9A-CF5C-19011CFBB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69730"/>
              </p:ext>
            </p:extLst>
          </p:nvPr>
        </p:nvGraphicFramePr>
        <p:xfrm>
          <a:off x="643467" y="1614272"/>
          <a:ext cx="10905066" cy="3629460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7231772">
                  <a:extLst>
                    <a:ext uri="{9D8B030D-6E8A-4147-A177-3AD203B41FA5}">
                      <a16:colId xmlns:a16="http://schemas.microsoft.com/office/drawing/2014/main" val="4126270934"/>
                    </a:ext>
                  </a:extLst>
                </a:gridCol>
                <a:gridCol w="1207035">
                  <a:extLst>
                    <a:ext uri="{9D8B030D-6E8A-4147-A177-3AD203B41FA5}">
                      <a16:colId xmlns:a16="http://schemas.microsoft.com/office/drawing/2014/main" val="1273814111"/>
                    </a:ext>
                  </a:extLst>
                </a:gridCol>
                <a:gridCol w="1169345">
                  <a:extLst>
                    <a:ext uri="{9D8B030D-6E8A-4147-A177-3AD203B41FA5}">
                      <a16:colId xmlns:a16="http://schemas.microsoft.com/office/drawing/2014/main" val="851577709"/>
                    </a:ext>
                  </a:extLst>
                </a:gridCol>
                <a:gridCol w="1296914">
                  <a:extLst>
                    <a:ext uri="{9D8B030D-6E8A-4147-A177-3AD203B41FA5}">
                      <a16:colId xmlns:a16="http://schemas.microsoft.com/office/drawing/2014/main" val="4055675272"/>
                    </a:ext>
                  </a:extLst>
                </a:gridCol>
              </a:tblGrid>
              <a:tr h="790465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600" b="1" cap="none" spc="0">
                          <a:solidFill>
                            <a:schemeClr val="bg1"/>
                          </a:solidFill>
                          <a:effectLst/>
                        </a:rPr>
                        <a:t>Kod och förklaring</a:t>
                      </a:r>
                      <a:endParaRPr lang="sv-SE" sz="2600" b="1" cap="none" spc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166999" marB="16699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600" b="1" cap="none" spc="0">
                          <a:solidFill>
                            <a:schemeClr val="bg1"/>
                          </a:solidFill>
                          <a:effectLst/>
                        </a:rPr>
                        <a:t>Antal</a:t>
                      </a:r>
                      <a:endParaRPr lang="sv-SE" sz="2600" b="1" cap="none" spc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166999" marB="16699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600" b="1" cap="none" spc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sv-SE" sz="2600" b="1" cap="none" spc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166999" marB="16699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600" b="1" cap="none" spc="0">
                          <a:solidFill>
                            <a:schemeClr val="bg1"/>
                          </a:solidFill>
                          <a:effectLst/>
                        </a:rPr>
                        <a:t>Andel</a:t>
                      </a:r>
                      <a:endParaRPr lang="sv-SE" sz="2600" b="1" cap="none" spc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166999" marB="16699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50540"/>
                  </a:ext>
                </a:extLst>
              </a:tr>
              <a:tr h="56779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O70.1A Liten grad 2, mindre än halva perinealkroppen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3986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9486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42.0%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227678"/>
                  </a:ext>
                </a:extLst>
              </a:tr>
              <a:tr h="56779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O70.1B Medelstor grad 2 mer än halva perinealkroppen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9486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0.7%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93989"/>
                  </a:ext>
                </a:extLst>
              </a:tr>
              <a:tr h="56779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O70.1C Stor grad 2 nedre vagina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1926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9486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20.3%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23286"/>
                  </a:ext>
                </a:extLst>
              </a:tr>
              <a:tr h="56779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O70.1D Stor grad 2 även övre vagina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9486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1.2%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90851"/>
                  </a:ext>
                </a:extLst>
              </a:tr>
              <a:tr h="567799"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O70.1X Ospecificerad grad 2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9486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sv-SE" sz="2200" cap="none" spc="0">
                          <a:solidFill>
                            <a:schemeClr val="tx1"/>
                          </a:solidFill>
                          <a:effectLst/>
                        </a:rPr>
                        <a:t>35.8%</a:t>
                      </a:r>
                      <a:endParaRPr lang="sv-SE" sz="22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900" marR="83500" marT="0" marB="1669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2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66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B6786-E857-2148-2A5A-343E4C6D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36" y="18255"/>
            <a:ext cx="10515600" cy="1325563"/>
          </a:xfrm>
        </p:spPr>
        <p:txBody>
          <a:bodyPr>
            <a:normAutofit/>
          </a:bodyPr>
          <a:lstStyle/>
          <a:p>
            <a:r>
              <a:rPr lang="sv-SE" sz="2400" dirty="0"/>
              <a:t>Andelen O70X=ospecificerad är olika. Vad beror det på? O701B är sällsynt.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85216C-EEC2-841E-CCB7-0CC712E9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DF0E7BF2-AB7F-C425-B19E-93ED3EEEE1A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89"/>
          <a:stretch/>
        </p:blipFill>
        <p:spPr bwMode="auto">
          <a:xfrm>
            <a:off x="1003664" y="1127126"/>
            <a:ext cx="8723810" cy="5730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632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5464BD0B-BA7C-4ADE-9B1A-4369DDCA91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2950" y="643467"/>
            <a:ext cx="866610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50880AD6-2C98-5F79-FD24-70733DAC586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2626" y="450035"/>
            <a:ext cx="6499577" cy="5571067"/>
          </a:xfrm>
          <a:prstGeom prst="rect">
            <a:avLst/>
          </a:prstGeom>
          <a:noFill/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ED4BCB88-185B-DA8C-7E48-A11292FBF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03772"/>
              </p:ext>
            </p:extLst>
          </p:nvPr>
        </p:nvGraphicFramePr>
        <p:xfrm>
          <a:off x="7213698" y="2593938"/>
          <a:ext cx="263779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941797913"/>
                    </a:ext>
                  </a:extLst>
                </a:gridCol>
                <a:gridCol w="882015">
                  <a:extLst>
                    <a:ext uri="{9D8B030D-6E8A-4147-A177-3AD203B41FA5}">
                      <a16:colId xmlns:a16="http://schemas.microsoft.com/office/drawing/2014/main" val="3289564918"/>
                    </a:ext>
                  </a:extLst>
                </a:gridCol>
                <a:gridCol w="749935">
                  <a:extLst>
                    <a:ext uri="{9D8B030D-6E8A-4147-A177-3AD203B41FA5}">
                      <a16:colId xmlns:a16="http://schemas.microsoft.com/office/drawing/2014/main" val="9244897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Odds Ratio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sv-SE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95% CI</a:t>
                      </a:r>
                      <a:r>
                        <a:rPr lang="en-US" sz="1100" baseline="30000">
                          <a:effectLst/>
                        </a:rPr>
                        <a:t>23</a:t>
                      </a:r>
                      <a:endParaRPr lang="sv-SE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p-value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sv-SE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4112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100">
                          <a:effectLst/>
                        </a:rPr>
                        <a:t>1.27</a:t>
                      </a:r>
                      <a:endParaRPr lang="sv-SE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100" dirty="0">
                          <a:effectLst/>
                        </a:rPr>
                        <a:t>1.10, 1.46</a:t>
                      </a:r>
                      <a:endParaRPr lang="sv-S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100" dirty="0">
                          <a:effectLst/>
                        </a:rPr>
                        <a:t>&lt;0.001</a:t>
                      </a:r>
                      <a:endParaRPr lang="sv-SE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21738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7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ADA38540-F806-8C9D-CD29-DCB5812C73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6253" y="643466"/>
            <a:ext cx="7799494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54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EF46B3-44C0-094D-2D02-24115C0C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Smärta vid samlag: kan ha olika orsaker</a:t>
            </a:r>
            <a:br>
              <a:rPr lang="sv-SE" b="1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CD2643-1141-A749-F8ED-0ACD91696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På frågan om smärta i underlivet vid samlag efter 1 år kan patienten svara, “Ingen smärta”, “Lite smärta”, “Måttlig smärta”, “Stark smärta” eller “Olidlig smärta”. Vi har klassificerat om svaren från enkäterna enligt: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“Måttlig smärta”, “Olidlig smärta” och “Stark smärta” = “Dyspareuni”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“Lite smärta”, “Inga besvär/ingen smärta” = “Ingen dyspareuni”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endParaRPr lang="sv-SE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80"/>
              </a:spcBef>
              <a:spcAft>
                <a:spcPts val="180"/>
              </a:spcAft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 kan ha funnits redan före förlossningen, </a:t>
            </a:r>
            <a:r>
              <a:rPr lang="sv-SE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vulvodyni</a:t>
            </a: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och är då en riskfaktor för att få större bristningar. </a:t>
            </a:r>
          </a:p>
          <a:p>
            <a:pPr marL="342900" indent="-342900">
              <a:spcBef>
                <a:spcPts val="180"/>
              </a:spcBef>
              <a:spcAft>
                <a:spcPts val="180"/>
              </a:spcAft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 kan också vara en överspänd bäckenbotten, ibland kopplad till djupare muskel- levatorskada. </a:t>
            </a:r>
          </a:p>
          <a:p>
            <a:pPr marL="342900" indent="-342900">
              <a:spcBef>
                <a:spcPts val="180"/>
              </a:spcBef>
              <a:spcAft>
                <a:spcPts val="180"/>
              </a:spcAft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 annan vanlig orsak till smärta vid samlag är att huden i bakre slidöppningen sytts ihop utan att de bakomliggande muskelfästena byggts upp. Då spricker huden. </a:t>
            </a:r>
          </a:p>
          <a:p>
            <a:pPr marL="342900" indent="-342900">
              <a:spcBef>
                <a:spcPts val="180"/>
              </a:spcBef>
              <a:spcAft>
                <a:spcPts val="180"/>
              </a:spcAft>
            </a:pPr>
            <a:r>
              <a:rPr lang="sv-SE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Ett av Bristningsregistrets syften är att fånga upp de kvinnor som anger problem efter förlossning, avsett orsak.  </a:t>
            </a:r>
          </a:p>
          <a:p>
            <a:pPr marL="342900" lvl="0" indent="-342900">
              <a:spcBef>
                <a:spcPts val="180"/>
              </a:spcBef>
              <a:spcAft>
                <a:spcPts val="180"/>
              </a:spcAft>
              <a:buFont typeface="Arial" panose="020B0604020202020204" pitchFamily="34" charset="0"/>
              <a:buChar char="•"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809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50733816-5420-163B-87EF-A005E6A51C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46212" y="643467"/>
            <a:ext cx="6499575" cy="557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198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9B9F6B0-2C15-49CC-8B65-86D93875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B4521901-2510-201F-3936-772E69CF8484}"/>
              </a:ext>
            </a:extLst>
          </p:cNvPr>
          <p:cNvSpPr/>
          <p:nvPr/>
        </p:nvSpPr>
        <p:spPr>
          <a:xfrm>
            <a:off x="6202275" y="4588307"/>
            <a:ext cx="515884" cy="914400"/>
          </a:xfrm>
          <a:prstGeom prst="ellipse">
            <a:avLst/>
          </a:prstGeom>
          <a:noFill/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1F4E345-3621-5E64-D36F-7AB73327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/>
              <a:t>Muskelfästen saknas bakom huden </a:t>
            </a:r>
            <a:br>
              <a:rPr lang="sv-SE" sz="4400" dirty="0"/>
            </a:br>
            <a:r>
              <a:rPr lang="sv-SE" sz="4400" dirty="0"/>
              <a:t>i </a:t>
            </a:r>
            <a:r>
              <a:rPr lang="sv-SE" sz="4400" dirty="0" err="1"/>
              <a:t>perineum</a:t>
            </a:r>
            <a:r>
              <a:rPr lang="sv-SE" sz="4400" dirty="0"/>
              <a:t>- utseende ”bra”, funktionen dålig</a:t>
            </a:r>
          </a:p>
        </p:txBody>
      </p:sp>
    </p:spTree>
    <p:extLst>
      <p:ext uri="{BB962C8B-B14F-4D97-AF65-F5344CB8AC3E}">
        <p14:creationId xmlns:p14="http://schemas.microsoft.com/office/powerpoint/2010/main" val="3963205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1A58A-B1F5-0576-639D-49BD0633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Mer om grad 2, klipp och infektioner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7A663A-26C7-49F1-BBEA-6D851100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55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text, handskrift, dokument, whiteboard&#10;&#10;Automatiskt genererad beskrivning">
            <a:extLst>
              <a:ext uri="{FF2B5EF4-FFF2-40B4-BE49-F238E27FC236}">
                <a16:creationId xmlns:a16="http://schemas.microsoft.com/office/drawing/2014/main" id="{C5F21B7A-716D-A03D-B509-A20B6A0DCA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12A6A1-99C4-C831-5E87-F6088DFF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167901"/>
            <a:ext cx="3822189" cy="189991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sv-SE" sz="4000" kern="0" dirty="0"/>
              <a:t>Svensk bristningshistorik </a:t>
            </a:r>
            <a:br>
              <a:rPr lang="sv-SE" sz="4000" kern="0" dirty="0"/>
            </a:br>
            <a:r>
              <a:rPr lang="sv-SE" sz="4000" kern="0" dirty="0"/>
              <a:t>90- och -00 talet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218E88-12C9-FF61-3BB4-B886EB2A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30" y="2434201"/>
            <a:ext cx="3822189" cy="3742762"/>
          </a:xfrm>
        </p:spPr>
        <p:txBody>
          <a:bodyPr>
            <a:normAutofit/>
          </a:bodyPr>
          <a:lstStyle/>
          <a:p>
            <a:pPr lvl="0"/>
            <a:r>
              <a:rPr lang="sv-SE" sz="1400" dirty="0"/>
              <a:t>1990: Bristningar är oerhört sällsynt. Allt sys på salen. Barnmorskorna syr allt utom sfinktern, på salen.</a:t>
            </a:r>
          </a:p>
          <a:p>
            <a:pPr lvl="0"/>
            <a:r>
              <a:rPr lang="sv-SE" sz="1400" dirty="0"/>
              <a:t>1996: 9/10 förlossningsläkare har aldrig fått någon utbildning om bristningar ( LT). Kvinnor med sfinkterskador har analinkontinens. Nya diagnoskoder med internsfinkterskada publiceras. </a:t>
            </a:r>
          </a:p>
          <a:p>
            <a:pPr lvl="0"/>
            <a:r>
              <a:rPr lang="sv-SE" sz="1400" dirty="0"/>
              <a:t>2001:  ARG-rapporten om Analsfinkterskador publicerad ” adaptera distala levatorn så kommer sfinktern fram”- gäller fortfarande</a:t>
            </a:r>
          </a:p>
          <a:p>
            <a:pPr lvl="0"/>
            <a:r>
              <a:rPr lang="sv-SE" sz="1400" dirty="0"/>
              <a:t>2005: 10 år efter sfinkterskada har många problem. De med  kort </a:t>
            </a:r>
            <a:r>
              <a:rPr lang="sv-SE" sz="1400" dirty="0" err="1"/>
              <a:t>avstånde</a:t>
            </a:r>
            <a:r>
              <a:rPr lang="sv-SE" sz="1400" dirty="0"/>
              <a:t> mellan analkanalen och vagina=låg perinealkropp har mer problem än andra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8272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13B3A-27BE-327E-3157-94E2F59C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2E91EAC9-C559-C957-EE3E-CD399155E3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920" y="365124"/>
            <a:ext cx="6789420" cy="64928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192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C9624286-C1B4-CBF8-5AB7-B2BA3EBCED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938" y="1533525"/>
            <a:ext cx="5413375" cy="2671763"/>
          </a:xfrm>
          <a:prstGeom prst="rect">
            <a:avLst/>
          </a:prstGeom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id="{ACF81DB3-C82D-C3F6-5E31-03E24192E6C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0925" y="1533525"/>
            <a:ext cx="5416550" cy="267176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D79F2A2-76D4-0855-2CFC-B4BB9FC3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Hur blir det efter klipp jämfört med grad2?</a:t>
            </a:r>
          </a:p>
        </p:txBody>
      </p:sp>
    </p:spTree>
    <p:extLst>
      <p:ext uri="{BB962C8B-B14F-4D97-AF65-F5344CB8AC3E}">
        <p14:creationId xmlns:p14="http://schemas.microsoft.com/office/powerpoint/2010/main" val="3540544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6E3A50DA-E7DA-9859-B601-DDDD40AA52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0775" y="643466"/>
            <a:ext cx="7090449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56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503AAE-FE12-FBF8-02E0-30F392B8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305AB9-80D2-6A1C-4507-18DC716A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CFAA46F7-8F6E-3BE7-D9A0-AD426C0FE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214282" y="161365"/>
            <a:ext cx="7718612" cy="645458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709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C686D4C7-83BC-CECB-0384-8D74E11D0A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46211" y="643466"/>
            <a:ext cx="6499577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137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7D1C1B-C8C7-BA12-2C9B-26F49D1B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antibiotikabehandling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58ABC-6EE3-5AD4-A0D5-F8F4DD1DC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030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F99097-D453-79ED-AE76-E7FEB861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7CFB2F6A-900B-DAA7-63B5-4F00A9AB2C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5880" y="137160"/>
            <a:ext cx="8721090" cy="672084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853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EC6D05-6F5F-6065-CEE2-36AD91B3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Tack till Natalia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Ödman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för data</a:t>
            </a:r>
          </a:p>
        </p:txBody>
      </p:sp>
      <p:pic>
        <p:nvPicPr>
          <p:cNvPr id="4" name="Platshållare för innehåll 3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0D36C08E-120B-9961-24F5-4ECD6B651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7316" y="1122397"/>
            <a:ext cx="6780700" cy="4610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410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B7F4194B-1A0F-9206-2C8C-A7E5DD42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273347"/>
            <a:ext cx="10905066" cy="5507058"/>
          </a:xfrm>
          <a:prstGeom prst="rect">
            <a:avLst/>
          </a:prstGeom>
          <a:noFill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98FABB2-C93C-C8AF-E9CA-8D0D53B2F46D}"/>
              </a:ext>
            </a:extLst>
          </p:cNvPr>
          <p:cNvSpPr txBox="1"/>
          <p:nvPr/>
        </p:nvSpPr>
        <p:spPr>
          <a:xfrm>
            <a:off x="1380392" y="545123"/>
            <a:ext cx="22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Data från VG-region, </a:t>
            </a:r>
          </a:p>
        </p:txBody>
      </p:sp>
    </p:spTree>
    <p:extLst>
      <p:ext uri="{BB962C8B-B14F-4D97-AF65-F5344CB8AC3E}">
        <p14:creationId xmlns:p14="http://schemas.microsoft.com/office/powerpoint/2010/main" val="2058216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3F1852-7F08-508E-DF2D-F43FE3ED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0"/>
            <a:ext cx="10966562" cy="1325563"/>
          </a:xfrm>
        </p:spPr>
        <p:txBody>
          <a:bodyPr>
            <a:normAutofit/>
          </a:bodyPr>
          <a:lstStyle/>
          <a:p>
            <a:r>
              <a:rPr lang="sv-SE" sz="2400" dirty="0"/>
              <a:t>Ska vi alltid ge antibiotika vid grad 2 och klipp nu?</a:t>
            </a:r>
            <a:br>
              <a:rPr lang="sv-SE" sz="2400" dirty="0"/>
            </a:br>
            <a:r>
              <a:rPr lang="sv-SE" sz="2400" dirty="0"/>
              <a:t>Nej, men  förmodligen vid instrumentell förlossning</a:t>
            </a:r>
            <a:br>
              <a:rPr lang="sv-SE" sz="2400" dirty="0"/>
            </a:br>
            <a:r>
              <a:rPr lang="sv-SE" sz="2400" dirty="0"/>
              <a:t>Nuvarande formulering i Bäckenbottenutbildning: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4707ACF-576D-FEA6-29C9-BFF80E50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32587"/>
            <a:ext cx="12126185" cy="3705223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86F1945-E4F0-E302-1FFB-56A0E629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5496916"/>
            <a:ext cx="2229161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5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A91E41-7FF1-19DA-C552-0FD04FF4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kern="0" dirty="0">
                <a:solidFill>
                  <a:sysClr val="windowText" lastClr="000000"/>
                </a:solidFill>
              </a:rPr>
              <a:t>Bristningshistorik-10- och 20-talet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7161DE-A187-53A5-39AC-70F2EDDCC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sv-SE" dirty="0"/>
          </a:p>
          <a:p>
            <a:r>
              <a:rPr lang="sv-SE" dirty="0"/>
              <a:t>2010: Arbetet med Bäckenbottenutbildning startas med LÖF, barnmorskor och gynekologer.( I första arbetsgruppen hade alla fött barn på 90 –talet och fått ”ingen sfinkterskada” 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r>
              <a:rPr lang="sv-SE" dirty="0"/>
              <a:t>)</a:t>
            </a:r>
          </a:p>
          <a:p>
            <a:r>
              <a:rPr lang="sv-SE" dirty="0"/>
              <a:t>2011 : Arbetet med Bristningsregistret börjar</a:t>
            </a:r>
          </a:p>
          <a:p>
            <a:r>
              <a:rPr lang="sv-SE" dirty="0"/>
              <a:t>2012: Uppdrag granskning om sfinkterskador skakar om Sverige. Media vaknar</a:t>
            </a:r>
          </a:p>
          <a:p>
            <a:r>
              <a:rPr lang="sv-SE" dirty="0"/>
              <a:t>2014: Bristningsregistret går i drift</a:t>
            </a:r>
          </a:p>
          <a:p>
            <a:r>
              <a:rPr lang="sv-SE" dirty="0"/>
              <a:t>2016 Fritextsvaren är förskräckande. ”A </a:t>
            </a:r>
            <a:r>
              <a:rPr lang="sv-SE" dirty="0" err="1"/>
              <a:t>worse</a:t>
            </a:r>
            <a:r>
              <a:rPr lang="sv-SE" dirty="0"/>
              <a:t> </a:t>
            </a:r>
            <a:r>
              <a:rPr lang="sv-SE" dirty="0" err="1"/>
              <a:t>nightmare</a:t>
            </a:r>
            <a:r>
              <a:rPr lang="sv-SE" dirty="0"/>
              <a:t>” m </a:t>
            </a:r>
            <a:r>
              <a:rPr lang="sv-SE" dirty="0" err="1"/>
              <a:t>fl</a:t>
            </a:r>
            <a:r>
              <a:rPr lang="sv-SE" dirty="0"/>
              <a:t> publiceras</a:t>
            </a:r>
          </a:p>
          <a:p>
            <a:r>
              <a:rPr lang="sv-SE" dirty="0"/>
              <a:t>2014: Koderna för analsfinkterskador med inre sfinktern blir officiella</a:t>
            </a:r>
          </a:p>
          <a:p>
            <a:r>
              <a:rPr lang="sv-SE" dirty="0"/>
              <a:t>2017: Bäckenbottenutbildning.se publiceras . Yttre pudendusblockad </a:t>
            </a:r>
            <a:r>
              <a:rPr lang="sv-SE" dirty="0" err="1"/>
              <a:t>inplementerar</a:t>
            </a:r>
            <a:r>
              <a:rPr lang="sv-SE" dirty="0"/>
              <a:t> sig själv.</a:t>
            </a:r>
          </a:p>
          <a:p>
            <a:r>
              <a:rPr lang="sv-SE" dirty="0" err="1"/>
              <a:t>Levatorskadorna</a:t>
            </a:r>
            <a:r>
              <a:rPr lang="sv-SE" dirty="0"/>
              <a:t> får uppmärksamhet </a:t>
            </a:r>
          </a:p>
          <a:p>
            <a:r>
              <a:rPr lang="sv-SE" dirty="0"/>
              <a:t>2020: Nya koder för grad 2 vid förlossnings och bäckenbottenskador i efterförloppet, blir officiella </a:t>
            </a:r>
          </a:p>
          <a:p>
            <a:r>
              <a:rPr lang="sv-SE" dirty="0"/>
              <a:t>2020: Alla kliniker registrerar sfinkterskador i BR</a:t>
            </a:r>
          </a:p>
          <a:p>
            <a:r>
              <a:rPr lang="sv-SE" dirty="0"/>
              <a:t>2024: Data uppdelat på nya koderna för grad 2 visas i BR-rapporten.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22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32E10-AC56-F8E2-71A4-1E16B01D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v-SE" dirty="0"/>
              <a:t>ANODE-studien- vad är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2CB5FD-6C88-8267-A35D-2E606D59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27" y="150558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sv-SE" dirty="0">
                <a:solidFill>
                  <a:srgbClr val="1F1F1F"/>
                </a:solidFill>
                <a:latin typeface="ElsevierGulliver"/>
              </a:rPr>
              <a:t>Alla former av operativ förlossning är förknippade med en högre infektionsrisk jämfört med </a:t>
            </a:r>
            <a:r>
              <a:rPr lang="sv-SE" dirty="0" err="1">
                <a:solidFill>
                  <a:srgbClr val="1F1F1F"/>
                </a:solidFill>
                <a:latin typeface="ElsevierGulliver"/>
              </a:rPr>
              <a:t>oassisterad</a:t>
            </a:r>
            <a:r>
              <a:rPr lang="sv-SE" dirty="0">
                <a:solidFill>
                  <a:srgbClr val="1F1F1F"/>
                </a:solidFill>
                <a:latin typeface="ElsevierGulliver"/>
              </a:rPr>
              <a:t> vaginal förlossning</a:t>
            </a:r>
          </a:p>
          <a:p>
            <a:r>
              <a:rPr lang="sv-SE" dirty="0">
                <a:solidFill>
                  <a:srgbClr val="1F1F1F"/>
                </a:solidFill>
                <a:latin typeface="ElsevierGulliver"/>
              </a:rPr>
              <a:t>Evidens för nyttan av antibiotikaprofylax vid kejsarsnitt är väl etablerad, men före ANODE-studien saknades evidens för antibiotikaprofylaxens effekt efter assisterad vaginal förlossning. </a:t>
            </a:r>
          </a:p>
          <a:p>
            <a:r>
              <a:rPr lang="sv-SE" dirty="0">
                <a:solidFill>
                  <a:srgbClr val="1F1F1F"/>
                </a:solidFill>
                <a:latin typeface="ElsevierGulliver"/>
              </a:rPr>
              <a:t>I ANODE-studien randomiserades 3427 kvinnor till en intravenös engångsdos av samtidig </a:t>
            </a:r>
            <a:r>
              <a:rPr lang="sv-SE" dirty="0" err="1">
                <a:solidFill>
                  <a:srgbClr val="1F1F1F"/>
                </a:solidFill>
                <a:latin typeface="ElsevierGulliver"/>
              </a:rPr>
              <a:t>amoxillin</a:t>
            </a:r>
            <a:r>
              <a:rPr lang="sv-SE" dirty="0">
                <a:solidFill>
                  <a:srgbClr val="1F1F1F"/>
                </a:solidFill>
                <a:latin typeface="ElsevierGulliver"/>
              </a:rPr>
              <a:t>/</a:t>
            </a:r>
            <a:r>
              <a:rPr lang="sv-SE" dirty="0" err="1">
                <a:solidFill>
                  <a:srgbClr val="1F1F1F"/>
                </a:solidFill>
                <a:latin typeface="ElsevierGulliver"/>
              </a:rPr>
              <a:t>clavulansyra</a:t>
            </a:r>
            <a:r>
              <a:rPr lang="sv-SE" dirty="0">
                <a:solidFill>
                  <a:srgbClr val="1F1F1F"/>
                </a:solidFill>
                <a:latin typeface="ElsevierGulliver"/>
              </a:rPr>
              <a:t> eller placebo omedelbart efter vaginal förlossning och visade en nästan halvering av frekvensen av bekräftad eller misstänkt infektion, från 19 % i antibiotikagruppen till 11 % i placebogruppen. </a:t>
            </a:r>
          </a:p>
          <a:p>
            <a:r>
              <a:rPr lang="sv-SE" dirty="0">
                <a:solidFill>
                  <a:srgbClr val="505050"/>
                </a:solidFill>
                <a:latin typeface="Source Sans Pro" panose="020B0503030403020204" pitchFamily="34" charset="0"/>
              </a:rPr>
              <a:t>Incidensen av </a:t>
            </a:r>
            <a:r>
              <a:rPr lang="sv-SE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perineal</a:t>
            </a:r>
            <a:r>
              <a:rPr lang="sv-SE" dirty="0">
                <a:solidFill>
                  <a:srgbClr val="505050"/>
                </a:solidFill>
                <a:latin typeface="Source Sans Pro" panose="020B0503030403020204" pitchFamily="34" charset="0"/>
              </a:rPr>
              <a:t> infektion, </a:t>
            </a:r>
            <a:r>
              <a:rPr lang="sv-SE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perineal</a:t>
            </a:r>
            <a:r>
              <a:rPr lang="sv-SE" dirty="0">
                <a:solidFill>
                  <a:srgbClr val="505050"/>
                </a:solidFill>
                <a:latin typeface="Source Sans Pro" panose="020B0503030403020204" pitchFamily="34" charset="0"/>
              </a:rPr>
              <a:t> smärta, användning av smärtlindring för </a:t>
            </a:r>
            <a:r>
              <a:rPr lang="sv-SE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perineal</a:t>
            </a:r>
            <a:r>
              <a:rPr lang="sv-SE" dirty="0">
                <a:solidFill>
                  <a:srgbClr val="505050"/>
                </a:solidFill>
                <a:latin typeface="Source Sans Pro" panose="020B0503030403020204" pitchFamily="34" charset="0"/>
              </a:rPr>
              <a:t> smärta, behov av ytterligare </a:t>
            </a:r>
            <a:r>
              <a:rPr lang="sv-SE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perineal</a:t>
            </a:r>
            <a:r>
              <a:rPr lang="sv-SE" dirty="0">
                <a:solidFill>
                  <a:srgbClr val="505050"/>
                </a:solidFill>
                <a:latin typeface="Source Sans Pro" panose="020B0503030403020204" pitchFamily="34" charset="0"/>
              </a:rPr>
              <a:t> vård, sårruptur, perineum som är för obekväm att mata barnet och eventuella besök i samband med perineala problem minskade alla statistiskt signifikant i antibiotikagruppen jämfört med placebo.</a:t>
            </a:r>
          </a:p>
          <a:p>
            <a:r>
              <a:rPr lang="sv-SE" dirty="0">
                <a:solidFill>
                  <a:srgbClr val="1F1F1F"/>
                </a:solidFill>
                <a:latin typeface="ElsevierGulliver"/>
              </a:rPr>
              <a:t>Royal College of </a:t>
            </a:r>
            <a:r>
              <a:rPr lang="sv-SE" dirty="0" err="1">
                <a:solidFill>
                  <a:srgbClr val="1F1F1F"/>
                </a:solidFill>
                <a:latin typeface="ElsevierGulliver"/>
              </a:rPr>
              <a:t>Obstetricians</a:t>
            </a:r>
            <a:r>
              <a:rPr lang="sv-SE" dirty="0">
                <a:solidFill>
                  <a:srgbClr val="1F1F1F"/>
                </a:solidFill>
                <a:latin typeface="ElsevierGulliver"/>
              </a:rPr>
              <a:t> and </a:t>
            </a:r>
            <a:r>
              <a:rPr lang="sv-SE" dirty="0" err="1">
                <a:solidFill>
                  <a:srgbClr val="1F1F1F"/>
                </a:solidFill>
                <a:latin typeface="ElsevierGulliver"/>
              </a:rPr>
              <a:t>Gynaecologists</a:t>
            </a:r>
            <a:r>
              <a:rPr lang="sv-SE" dirty="0">
                <a:solidFill>
                  <a:srgbClr val="1F1F1F"/>
                </a:solidFill>
                <a:latin typeface="ElsevierGulliver"/>
              </a:rPr>
              <a:t> riktlinjer har nu ändrats till att rekommendera rutinmässig användning av en engångsdos profylaktisk antibiotika efter operativ vaginal förlossning på grundval av detta tydliga bevis på nytta.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3D9D675-E9D4-2DDD-CF32-B04315DBAA0C}"/>
              </a:ext>
            </a:extLst>
          </p:cNvPr>
          <p:cNvSpPr txBox="1"/>
          <p:nvPr/>
        </p:nvSpPr>
        <p:spPr>
          <a:xfrm>
            <a:off x="838200" y="5960110"/>
            <a:ext cx="103546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Knight M,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Chiocchia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V, Partlett C, Rivero-Arias O, Hua X,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Hinshaw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K,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Tuffnell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D,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Linsell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L,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Juszczak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E; ANODE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collaborative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group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Prophylactic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antibiotics in the prevention of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infection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after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operative vaginal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delivery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(ANODE): a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multicentre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randomised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controlled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trial. Lancet. 2019 Jun 15;393(10189):2395-2403.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: 10.1016/S0140-6736(19)30773-1. </a:t>
            </a:r>
            <a:r>
              <a:rPr lang="sv-SE" sz="14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sv-SE" sz="1400" b="0" i="0" dirty="0">
                <a:solidFill>
                  <a:srgbClr val="212121"/>
                </a:solidFill>
                <a:effectLst/>
                <a:latin typeface="BlinkMacSystemFont"/>
              </a:rPr>
              <a:t> 2019 May 13.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656089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DFF739-90F0-044F-0EEA-1CAD22F1B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20" y="1080096"/>
            <a:ext cx="10515600" cy="15001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Antibiotika vid instrumentell förlossning rekommenderas nu i England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Där är klipp mycket vanligt vid instrumentell förlossning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Preparatet  finns inte för i v användning i Sverige men biotillgängligheten är 70-90% vid peroral användning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I ANODE-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studien</a:t>
            </a:r>
            <a:r>
              <a:rPr lang="en-US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gavs</a:t>
            </a:r>
            <a:r>
              <a:rPr lang="en-US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1 g amoxicillin and 200 mg </a:t>
            </a:r>
            <a:r>
              <a:rPr lang="en-US" b="0" i="0" dirty="0" err="1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clavulan</a:t>
            </a:r>
            <a:r>
              <a:rPr lang="en-US" dirty="0" err="1">
                <a:solidFill>
                  <a:srgbClr val="505050"/>
                </a:solidFill>
                <a:latin typeface="Source Sans Pro" panose="020B0503030403020204" pitchFamily="34" charset="0"/>
              </a:rPr>
              <a:t>syra</a:t>
            </a:r>
            <a:r>
              <a:rPr lang="en-US" dirty="0">
                <a:solidFill>
                  <a:srgbClr val="505050"/>
                </a:solidFill>
                <a:latin typeface="Source Sans Pro" panose="020B0503030403020204" pitchFamily="34" charset="0"/>
              </a:rPr>
              <a:t> iv</a:t>
            </a:r>
            <a:r>
              <a:rPr lang="en-US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 </a:t>
            </a:r>
            <a:endParaRPr lang="sv-SE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Det kan vara rimligt att använda </a:t>
            </a:r>
            <a:r>
              <a:rPr lang="sv-SE" dirty="0" err="1">
                <a:solidFill>
                  <a:srgbClr val="FF0000"/>
                </a:solidFill>
              </a:rPr>
              <a:t>Amoxicillin</a:t>
            </a:r>
            <a:r>
              <a:rPr lang="sv-SE" dirty="0">
                <a:solidFill>
                  <a:srgbClr val="FF0000"/>
                </a:solidFill>
              </a:rPr>
              <a:t>/</a:t>
            </a:r>
            <a:r>
              <a:rPr lang="sv-SE" dirty="0" err="1">
                <a:solidFill>
                  <a:srgbClr val="FF0000"/>
                </a:solidFill>
              </a:rPr>
              <a:t>Clavulansyra</a:t>
            </a:r>
            <a:r>
              <a:rPr lang="sv-SE" dirty="0">
                <a:solidFill>
                  <a:srgbClr val="FF0000"/>
                </a:solidFill>
              </a:rPr>
              <a:t> i tablettform, 2x 500mg/125mg i </a:t>
            </a:r>
            <a:r>
              <a:rPr lang="sv-SE" dirty="0" err="1">
                <a:solidFill>
                  <a:srgbClr val="FF0000"/>
                </a:solidFill>
              </a:rPr>
              <a:t>endos</a:t>
            </a:r>
            <a:r>
              <a:rPr lang="sv-SE" dirty="0">
                <a:solidFill>
                  <a:srgbClr val="FF0000"/>
                </a:solidFill>
              </a:rPr>
              <a:t> efter instrumentell förlossning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Och registrera om man ger eller inte i Bristningsregistret!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FF0000"/>
                </a:solidFill>
              </a:rPr>
              <a:t>Samt överväga det vid andra riskfaktorer för infektion som anemi, långdragen förlossning, komplexa bristningar</a:t>
            </a:r>
          </a:p>
        </p:txBody>
      </p:sp>
    </p:spTree>
    <p:extLst>
      <p:ext uri="{BB962C8B-B14F-4D97-AF65-F5344CB8AC3E}">
        <p14:creationId xmlns:p14="http://schemas.microsoft.com/office/powerpoint/2010/main" val="81706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>
            <a:extLst>
              <a:ext uri="{FF2B5EF4-FFF2-40B4-BE49-F238E27FC236}">
                <a16:creationId xmlns:a16="http://schemas.microsoft.com/office/drawing/2014/main" id="{012D043F-AEFC-2B11-8955-1A793DF584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6253" y="643466"/>
            <a:ext cx="7799494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907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C6CDE5-841B-7D3C-4E11-24BCC64E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604B6EF4-428A-B62D-088C-A91BA0CC6A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369" y="224447"/>
            <a:ext cx="8519745" cy="648408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553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883DB-2C2D-8BD9-79CE-70CAAD9F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Heja Västervik, Ö-vik, Sundsvall, Varberg, Växjö, Kalmar, Värnamo, Skövde, Halmstad (och alla andra)</a:t>
            </a:r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993E8DB3-1F17-B8D0-ED7B-DD5BD999DA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28165" y="1882588"/>
            <a:ext cx="8856612" cy="497541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73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7145DA-F75F-F88E-AF6D-94F4B944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utveckling kan gå till...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CF286C-2DF9-2A8D-ACEC-ADF0889D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 2005:Levatorskador uppmärksammas inom gynekologi</a:t>
            </a:r>
          </a:p>
          <a:p>
            <a:r>
              <a:rPr lang="sv-SE" dirty="0"/>
              <a:t> 2005: Perinealkroppen/AVD uppmärksammas. Vad finns i den?</a:t>
            </a:r>
          </a:p>
          <a:p>
            <a:r>
              <a:rPr lang="sv-SE" dirty="0"/>
              <a:t> 2017: Kunskapen om perinealkroppens yttre muskler  sprids i Sverige </a:t>
            </a:r>
          </a:p>
          <a:p>
            <a:r>
              <a:rPr lang="sv-SE" dirty="0"/>
              <a:t>2021 SBU-rapporten med avsnitt om </a:t>
            </a:r>
            <a:r>
              <a:rPr lang="sv-SE" dirty="0" err="1"/>
              <a:t>levatorskador</a:t>
            </a:r>
            <a:endParaRPr lang="sv-SE" dirty="0"/>
          </a:p>
          <a:p>
            <a:r>
              <a:rPr lang="sv-SE" dirty="0"/>
              <a:t>2020: Eva inser att vissa likställer mellangårdens muskelfästen mot  perinealkroppen med levatorskada, oj!</a:t>
            </a:r>
          </a:p>
          <a:p>
            <a:r>
              <a:rPr lang="sv-SE" dirty="0"/>
              <a:t>2023:  Konceptet yttre och inre perinealkroppen klarnar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Practices to improve detection of perineal tears and women’s views and experiences of healthcare providers following sustained perineal tear-a systematic review. (2021). 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63413F-E1E9-169A-9F64-429FB9CF5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785" y="35588"/>
            <a:ext cx="3108573" cy="179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3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807AF-667A-F578-5F3A-68776AE9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err="1"/>
              <a:t>Levatorsmusklerna</a:t>
            </a:r>
            <a:r>
              <a:rPr lang="sv-SE" sz="2800" dirty="0"/>
              <a:t> är inte någon platta, de är en gardin på sidan av vagina och rektum:</a:t>
            </a:r>
            <a:br>
              <a:rPr lang="sv-SE" sz="2800" dirty="0"/>
            </a:br>
            <a:r>
              <a:rPr lang="sv-SE" sz="2800" dirty="0"/>
              <a:t>De går  från blygdbenet och ATLA på sidoväggen och fäster mot svanskotan, </a:t>
            </a:r>
            <a:r>
              <a:rPr lang="sv-SE" sz="2800" dirty="0" err="1"/>
              <a:t>vaginalfascian</a:t>
            </a:r>
            <a:r>
              <a:rPr lang="sv-SE" sz="2800" dirty="0"/>
              <a:t> och  inre perinealkroppen</a:t>
            </a:r>
          </a:p>
        </p:txBody>
      </p:sp>
      <p:pic>
        <p:nvPicPr>
          <p:cNvPr id="8" name="Bildobjekt 7" descr="En bild som visar trampolin, träd, utomhus, Trampolinhopp – utrustning och tillbehör&#10;&#10;Automatiskt genererad beskrivning">
            <a:extLst>
              <a:ext uri="{FF2B5EF4-FFF2-40B4-BE49-F238E27FC236}">
                <a16:creationId xmlns:a16="http://schemas.microsoft.com/office/drawing/2014/main" id="{9F888761-F948-0A5B-ADD4-C3B7AB15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2768" y="2166398"/>
            <a:ext cx="3739042" cy="2804282"/>
          </a:xfrm>
          <a:prstGeom prst="rect">
            <a:avLst/>
          </a:prstGeom>
        </p:spPr>
      </p:pic>
      <p:pic>
        <p:nvPicPr>
          <p:cNvPr id="23" name="Bildobjekt 22" descr="En bild som visar gardin, inomhus, vägg, golv">
            <a:extLst>
              <a:ext uri="{FF2B5EF4-FFF2-40B4-BE49-F238E27FC236}">
                <a16:creationId xmlns:a16="http://schemas.microsoft.com/office/drawing/2014/main" id="{46FAF7CA-141C-F47A-A809-E5D4958F4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3851" y="1846802"/>
            <a:ext cx="2732889" cy="3643852"/>
          </a:xfrm>
          <a:prstGeom prst="rect">
            <a:avLst/>
          </a:prstGeom>
        </p:spPr>
      </p:pic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43AA138A-F191-1603-C040-557E30AADAE8}"/>
              </a:ext>
            </a:extLst>
          </p:cNvPr>
          <p:cNvCxnSpPr/>
          <p:nvPr/>
        </p:nvCxnSpPr>
        <p:spPr>
          <a:xfrm>
            <a:off x="1331650" y="1970843"/>
            <a:ext cx="3045041" cy="370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BBC7D147-1029-57AA-5BF4-E83321E3B973}"/>
              </a:ext>
            </a:extLst>
          </p:cNvPr>
          <p:cNvCxnSpPr>
            <a:cxnSpLocks/>
          </p:cNvCxnSpPr>
          <p:nvPr/>
        </p:nvCxnSpPr>
        <p:spPr>
          <a:xfrm flipH="1">
            <a:off x="1597981" y="1690688"/>
            <a:ext cx="2778710" cy="3982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1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ectacles&#10;&#10;Description automatically generated">
            <a:extLst>
              <a:ext uri="{FF2B5EF4-FFF2-40B4-BE49-F238E27FC236}">
                <a16:creationId xmlns:a16="http://schemas.microsoft.com/office/drawing/2014/main" id="{A62110D2-3F8F-4657-B8BB-E84BC260FE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206" y="0"/>
            <a:ext cx="584358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CF2CED-AFE0-476E-8670-20E77B8900AD}"/>
              </a:ext>
            </a:extLst>
          </p:cNvPr>
          <p:cNvSpPr txBox="1"/>
          <p:nvPr/>
        </p:nvSpPr>
        <p:spPr>
          <a:xfrm>
            <a:off x="3174206" y="2595418"/>
            <a:ext cx="141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Pubococcygeal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CFD3D-5D0D-41F2-9A00-50A5AD2AB403}"/>
              </a:ext>
            </a:extLst>
          </p:cNvPr>
          <p:cNvSpPr txBox="1"/>
          <p:nvPr/>
        </p:nvSpPr>
        <p:spPr>
          <a:xfrm>
            <a:off x="3225662" y="4197927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External anal </a:t>
            </a:r>
          </a:p>
          <a:p>
            <a:r>
              <a:rPr lang="en-US" sz="1600" dirty="0"/>
              <a:t>sphincter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C0EA2-140B-424C-B4B3-DD3133D0F402}"/>
              </a:ext>
            </a:extLst>
          </p:cNvPr>
          <p:cNvSpPr txBox="1"/>
          <p:nvPr/>
        </p:nvSpPr>
        <p:spPr>
          <a:xfrm>
            <a:off x="3765989" y="5163127"/>
            <a:ext cx="1083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Puborectal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CD133-3E11-4E21-A86C-B997AB4DB3E3}"/>
              </a:ext>
            </a:extLst>
          </p:cNvPr>
          <p:cNvSpPr txBox="1"/>
          <p:nvPr/>
        </p:nvSpPr>
        <p:spPr>
          <a:xfrm>
            <a:off x="4248974" y="5715759"/>
            <a:ext cx="123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Iliococcygeal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A6FAB4-50C6-483F-9745-1FD357A08899}"/>
              </a:ext>
            </a:extLst>
          </p:cNvPr>
          <p:cNvCxnSpPr>
            <a:stCxn id="2" idx="3"/>
          </p:cNvCxnSpPr>
          <p:nvPr/>
        </p:nvCxnSpPr>
        <p:spPr>
          <a:xfrm>
            <a:off x="4587093" y="2764695"/>
            <a:ext cx="1259525" cy="42185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BDE81E-B18E-4254-A7C4-CDA4BC29C65D}"/>
              </a:ext>
            </a:extLst>
          </p:cNvPr>
          <p:cNvCxnSpPr>
            <a:cxnSpLocks/>
          </p:cNvCxnSpPr>
          <p:nvPr/>
        </p:nvCxnSpPr>
        <p:spPr>
          <a:xfrm flipV="1">
            <a:off x="4535636" y="4119418"/>
            <a:ext cx="949895" cy="24002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BC285-EC90-4DA3-9913-7CDA86753C53}"/>
              </a:ext>
            </a:extLst>
          </p:cNvPr>
          <p:cNvCxnSpPr>
            <a:cxnSpLocks/>
          </p:cNvCxnSpPr>
          <p:nvPr/>
        </p:nvCxnSpPr>
        <p:spPr>
          <a:xfrm flipV="1">
            <a:off x="4836542" y="4542863"/>
            <a:ext cx="1407240" cy="78954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3E143E-7B39-4C16-8198-FECA219E7A73}"/>
              </a:ext>
            </a:extLst>
          </p:cNvPr>
          <p:cNvCxnSpPr>
            <a:cxnSpLocks/>
          </p:cNvCxnSpPr>
          <p:nvPr/>
        </p:nvCxnSpPr>
        <p:spPr>
          <a:xfrm flipV="1">
            <a:off x="5485531" y="4641272"/>
            <a:ext cx="1291184" cy="124376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FDD5AC-799E-438E-AD56-2C8798377223}"/>
              </a:ext>
            </a:extLst>
          </p:cNvPr>
          <p:cNvSpPr txBox="1"/>
          <p:nvPr/>
        </p:nvSpPr>
        <p:spPr>
          <a:xfrm rot="16200000">
            <a:off x="8473311" y="6323559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DeLancey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8EFBBA-F5F9-433B-8870-633401138343}"/>
              </a:ext>
            </a:extLst>
          </p:cNvPr>
          <p:cNvSpPr txBox="1"/>
          <p:nvPr/>
        </p:nvSpPr>
        <p:spPr>
          <a:xfrm>
            <a:off x="9020783" y="346930"/>
            <a:ext cx="2341123" cy="2804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Levator ani muscle subdivisions and external anal sphincter (as labeled) at crowning of the fetal head showing the massive changes needed for the head to emerge. © DeLancey</a:t>
            </a:r>
          </a:p>
        </p:txBody>
      </p:sp>
    </p:spTree>
    <p:extLst>
      <p:ext uri="{BB962C8B-B14F-4D97-AF65-F5344CB8AC3E}">
        <p14:creationId xmlns:p14="http://schemas.microsoft.com/office/powerpoint/2010/main" val="282634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286871" y="553177"/>
            <a:ext cx="6129141" cy="904366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sv-SE" dirty="0" err="1"/>
              <a:t>Levatorskador</a:t>
            </a:r>
            <a:r>
              <a:rPr lang="en-US" altLang="sv-SE" dirty="0"/>
              <a:t>:</a:t>
            </a:r>
            <a:br>
              <a:rPr lang="en-US" altLang="sv-SE" dirty="0"/>
            </a:br>
            <a:r>
              <a:rPr lang="en-US" altLang="sv-SE" dirty="0"/>
              <a:t>det </a:t>
            </a:r>
            <a:r>
              <a:rPr lang="en-US" altLang="sv-SE" dirty="0" err="1"/>
              <a:t>finns</a:t>
            </a:r>
            <a:r>
              <a:rPr lang="en-US" altLang="sv-SE" dirty="0"/>
              <a:t> </a:t>
            </a:r>
            <a:r>
              <a:rPr lang="en-US" altLang="sv-SE" dirty="0" err="1"/>
              <a:t>olika</a:t>
            </a:r>
            <a:r>
              <a:rPr lang="en-US" altLang="sv-SE" dirty="0"/>
              <a:t> </a:t>
            </a:r>
            <a:r>
              <a:rPr lang="en-US" altLang="sv-SE" dirty="0" err="1"/>
              <a:t>omfattningar</a:t>
            </a:r>
            <a:br>
              <a:rPr lang="en-US" altLang="sv-SE" sz="1600" dirty="0"/>
            </a:br>
            <a:br>
              <a:rPr lang="en-US" altLang="sv-SE" sz="1425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altLang="sv-SE" sz="1425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Foundry Sans W01 Nrml"/>
              </a:rPr>
              <a:t>SBU. Förlossningsbristningar – Diagnostik samt erfarenheter av bemötande och information. Stockholm: Statens beredning för medicinsk och social utvärdering (SBU); 2021. SBU-rapport nr 323. </a:t>
            </a:r>
            <a:br>
              <a:rPr lang="en-US" altLang="sv-SE" sz="2100" dirty="0"/>
            </a:br>
            <a:endParaRPr lang="en-US" altLang="sv-SE" sz="1425" dirty="0">
              <a:solidFill>
                <a:srgbClr val="FEFFFF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5129" y="2043953"/>
            <a:ext cx="6340925" cy="3356505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742950" lvl="1" indent="-7429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sv-SE" sz="4200" dirty="0" err="1">
                <a:solidFill>
                  <a:srgbClr val="FF0000"/>
                </a:solidFill>
              </a:rPr>
              <a:t>levatormuskelfästen</a:t>
            </a:r>
            <a:r>
              <a:rPr lang="en-US" altLang="sv-SE" sz="4200" dirty="0">
                <a:solidFill>
                  <a:srgbClr val="FF0000"/>
                </a:solidFill>
              </a:rPr>
              <a:t> </a:t>
            </a:r>
            <a:r>
              <a:rPr lang="en-US" altLang="sv-SE" sz="4200" dirty="0" err="1">
                <a:solidFill>
                  <a:srgbClr val="FF0000"/>
                </a:solidFill>
              </a:rPr>
              <a:t>släppt</a:t>
            </a:r>
            <a:r>
              <a:rPr lang="en-US" altLang="sv-SE" sz="4200" dirty="0">
                <a:solidFill>
                  <a:srgbClr val="FF0000"/>
                </a:solidFill>
              </a:rPr>
              <a:t> </a:t>
            </a:r>
            <a:r>
              <a:rPr lang="en-US" altLang="sv-SE" sz="4200" dirty="0" err="1">
                <a:solidFill>
                  <a:srgbClr val="FF0000"/>
                </a:solidFill>
              </a:rPr>
              <a:t>från</a:t>
            </a:r>
            <a:r>
              <a:rPr lang="en-US" altLang="sv-SE" sz="4200" dirty="0">
                <a:solidFill>
                  <a:srgbClr val="FF0000"/>
                </a:solidFill>
              </a:rPr>
              <a:t> symfysen/ ATLA -</a:t>
            </a:r>
            <a:r>
              <a:rPr lang="en-US" altLang="sv-SE" sz="4200" dirty="0" err="1">
                <a:solidFill>
                  <a:srgbClr val="FF0000"/>
                </a:solidFill>
              </a:rPr>
              <a:t>kan</a:t>
            </a:r>
            <a:r>
              <a:rPr lang="en-US" altLang="sv-SE" sz="4200" dirty="0">
                <a:solidFill>
                  <a:srgbClr val="FF0000"/>
                </a:solidFill>
              </a:rPr>
              <a:t> </a:t>
            </a:r>
            <a:r>
              <a:rPr lang="en-US" altLang="sv-SE" sz="4200" dirty="0" err="1">
                <a:solidFill>
                  <a:srgbClr val="FF0000"/>
                </a:solidFill>
              </a:rPr>
              <a:t>inte</a:t>
            </a:r>
            <a:r>
              <a:rPr lang="en-US" altLang="sv-SE" sz="4200" dirty="0">
                <a:solidFill>
                  <a:srgbClr val="FF0000"/>
                </a:solidFill>
              </a:rPr>
              <a:t> </a:t>
            </a:r>
            <a:r>
              <a:rPr lang="en-US" altLang="sv-SE" sz="4200" dirty="0" err="1">
                <a:solidFill>
                  <a:srgbClr val="FF0000"/>
                </a:solidFill>
              </a:rPr>
              <a:t>lagas</a:t>
            </a:r>
            <a:r>
              <a:rPr lang="en-US" altLang="sv-SE" sz="4200" dirty="0">
                <a:solidFill>
                  <a:srgbClr val="FF0000"/>
                </a:solidFill>
              </a:rPr>
              <a:t> med </a:t>
            </a:r>
            <a:r>
              <a:rPr lang="en-US" altLang="sv-SE" sz="4200" dirty="0" err="1">
                <a:solidFill>
                  <a:srgbClr val="FF0000"/>
                </a:solidFill>
              </a:rPr>
              <a:t>dagens</a:t>
            </a:r>
            <a:r>
              <a:rPr lang="en-US" altLang="sv-SE" sz="4200" dirty="0">
                <a:solidFill>
                  <a:srgbClr val="FF0000"/>
                </a:solidFill>
              </a:rPr>
              <a:t> </a:t>
            </a:r>
            <a:r>
              <a:rPr lang="en-US" altLang="sv-SE" sz="4200" dirty="0" err="1">
                <a:solidFill>
                  <a:srgbClr val="FF0000"/>
                </a:solidFill>
              </a:rPr>
              <a:t>metoder</a:t>
            </a:r>
            <a:r>
              <a:rPr lang="en-US" altLang="sv-SE" sz="4200" dirty="0">
                <a:solidFill>
                  <a:srgbClr val="FF0000"/>
                </a:solidFill>
              </a:rPr>
              <a:t> </a:t>
            </a:r>
          </a:p>
          <a:p>
            <a:pPr marL="742950" lvl="1" indent="-7429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sv-SE" sz="4200" dirty="0" err="1">
                <a:solidFill>
                  <a:srgbClr val="FFC000"/>
                </a:solidFill>
              </a:rPr>
              <a:t>bristning</a:t>
            </a:r>
            <a:r>
              <a:rPr lang="en-US" altLang="sv-SE" sz="4200" dirty="0">
                <a:solidFill>
                  <a:srgbClr val="FFC000"/>
                </a:solidFill>
              </a:rPr>
              <a:t> </a:t>
            </a:r>
            <a:r>
              <a:rPr lang="en-US" altLang="sv-SE" sz="4200" dirty="0" err="1">
                <a:solidFill>
                  <a:srgbClr val="FFC000"/>
                </a:solidFill>
              </a:rPr>
              <a:t>inne</a:t>
            </a:r>
            <a:r>
              <a:rPr lang="en-US" altLang="sv-SE" sz="4200" dirty="0">
                <a:solidFill>
                  <a:srgbClr val="FFC000"/>
                </a:solidFill>
              </a:rPr>
              <a:t> </a:t>
            </a:r>
            <a:r>
              <a:rPr lang="en-US" altLang="sv-SE" sz="4200" dirty="0" err="1">
                <a:solidFill>
                  <a:srgbClr val="FFC000"/>
                </a:solidFill>
              </a:rPr>
              <a:t>i</a:t>
            </a:r>
            <a:r>
              <a:rPr lang="en-US" altLang="sv-SE" sz="4200" dirty="0">
                <a:solidFill>
                  <a:srgbClr val="FFC000"/>
                </a:solidFill>
              </a:rPr>
              <a:t> </a:t>
            </a:r>
            <a:r>
              <a:rPr lang="en-US" altLang="sv-SE" sz="4200" dirty="0" err="1">
                <a:solidFill>
                  <a:srgbClr val="FFC000"/>
                </a:solidFill>
              </a:rPr>
              <a:t>muskeln</a:t>
            </a:r>
            <a:r>
              <a:rPr lang="en-US" altLang="sv-SE" sz="4200" dirty="0">
                <a:solidFill>
                  <a:srgbClr val="FFC000"/>
                </a:solidFill>
              </a:rPr>
              <a:t>  </a:t>
            </a:r>
            <a:r>
              <a:rPr lang="en-US" altLang="sv-SE" sz="4200" dirty="0" err="1">
                <a:solidFill>
                  <a:srgbClr val="FFC000"/>
                </a:solidFill>
              </a:rPr>
              <a:t>jfr</a:t>
            </a:r>
            <a:r>
              <a:rPr lang="en-US" altLang="sv-SE" sz="4200" dirty="0">
                <a:solidFill>
                  <a:srgbClr val="FFC000"/>
                </a:solidFill>
              </a:rPr>
              <a:t> </a:t>
            </a:r>
            <a:r>
              <a:rPr lang="en-US" altLang="sv-SE" sz="4200" dirty="0" err="1">
                <a:solidFill>
                  <a:srgbClr val="FFC000"/>
                </a:solidFill>
              </a:rPr>
              <a:t>lårkaka</a:t>
            </a:r>
            <a:r>
              <a:rPr lang="en-US" altLang="sv-SE" sz="4200" dirty="0">
                <a:solidFill>
                  <a:srgbClr val="FFC000"/>
                </a:solidFill>
              </a:rPr>
              <a:t>- </a:t>
            </a:r>
            <a:r>
              <a:rPr lang="en-US" altLang="sv-SE" sz="4200" dirty="0" err="1">
                <a:solidFill>
                  <a:srgbClr val="FFC000"/>
                </a:solidFill>
              </a:rPr>
              <a:t>läker</a:t>
            </a:r>
            <a:r>
              <a:rPr lang="en-US" altLang="sv-SE" sz="4200" dirty="0">
                <a:solidFill>
                  <a:srgbClr val="FFC000"/>
                </a:solidFill>
              </a:rPr>
              <a:t> bra</a:t>
            </a:r>
          </a:p>
          <a:p>
            <a:pPr marL="742950" lvl="1" indent="-74295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altLang="sv-SE" sz="4200" dirty="0" err="1">
                <a:solidFill>
                  <a:srgbClr val="00B050"/>
                </a:solidFill>
              </a:rPr>
              <a:t>levatormuskelfästen</a:t>
            </a:r>
            <a:r>
              <a:rPr lang="en-US" altLang="sv-SE" sz="4200" dirty="0">
                <a:solidFill>
                  <a:srgbClr val="00B050"/>
                </a:solidFill>
              </a:rPr>
              <a:t> </a:t>
            </a:r>
            <a:r>
              <a:rPr lang="en-US" altLang="sv-SE" sz="4200" dirty="0" err="1">
                <a:solidFill>
                  <a:srgbClr val="00B050"/>
                </a:solidFill>
              </a:rPr>
              <a:t>släppt</a:t>
            </a:r>
            <a:r>
              <a:rPr lang="en-US" altLang="sv-SE" sz="4200" dirty="0">
                <a:solidFill>
                  <a:srgbClr val="00B050"/>
                </a:solidFill>
              </a:rPr>
              <a:t> </a:t>
            </a:r>
            <a:r>
              <a:rPr lang="en-US" altLang="sv-SE" sz="4200" dirty="0" err="1">
                <a:solidFill>
                  <a:srgbClr val="00B050"/>
                </a:solidFill>
              </a:rPr>
              <a:t>från</a:t>
            </a:r>
            <a:r>
              <a:rPr lang="en-US" altLang="sv-SE" sz="4200" dirty="0">
                <a:solidFill>
                  <a:srgbClr val="00B050"/>
                </a:solidFill>
              </a:rPr>
              <a:t> </a:t>
            </a:r>
            <a:r>
              <a:rPr lang="en-US" altLang="sv-SE" sz="4200" dirty="0" err="1">
                <a:solidFill>
                  <a:srgbClr val="00B050"/>
                </a:solidFill>
              </a:rPr>
              <a:t>inre</a:t>
            </a:r>
            <a:r>
              <a:rPr lang="en-US" altLang="sv-SE" sz="4200" dirty="0">
                <a:solidFill>
                  <a:srgbClr val="00B050"/>
                </a:solidFill>
              </a:rPr>
              <a:t> perinealkroppen/ rectovaginal fascia</a:t>
            </a:r>
          </a:p>
          <a:p>
            <a:pPr marL="0" lvl="2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sv-SE" sz="4200" dirty="0" err="1"/>
              <a:t>eller</a:t>
            </a:r>
            <a:r>
              <a:rPr lang="en-US" altLang="sv-SE" sz="4200" dirty="0"/>
              <a:t> </a:t>
            </a:r>
            <a:r>
              <a:rPr lang="en-US" altLang="sv-SE" sz="4200" dirty="0" err="1"/>
              <a:t>kombinationer</a:t>
            </a:r>
            <a:r>
              <a:rPr lang="en-US" altLang="sv-SE" sz="4200" dirty="0"/>
              <a:t> av dessa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sv-SE" sz="4200" dirty="0"/>
              <a:t>3 </a:t>
            </a:r>
            <a:r>
              <a:rPr lang="en-US" altLang="sv-SE" sz="4200" dirty="0" err="1"/>
              <a:t>kan</a:t>
            </a:r>
            <a:r>
              <a:rPr lang="en-US" altLang="sv-SE" sz="4200" dirty="0"/>
              <a:t> </a:t>
            </a:r>
            <a:r>
              <a:rPr lang="en-US" altLang="sv-SE" sz="4200" dirty="0" err="1"/>
              <a:t>även</a:t>
            </a:r>
            <a:r>
              <a:rPr lang="en-US" altLang="sv-SE" sz="4200" dirty="0"/>
              <a:t> </a:t>
            </a:r>
            <a:r>
              <a:rPr lang="en-US" altLang="sv-SE" sz="4200" dirty="0" err="1"/>
              <a:t>lagas</a:t>
            </a:r>
            <a:r>
              <a:rPr lang="en-US" altLang="sv-SE" sz="4200" dirty="0"/>
              <a:t> under </a:t>
            </a:r>
            <a:r>
              <a:rPr lang="en-US" altLang="sv-SE" sz="4200" dirty="0" err="1"/>
              <a:t>åren</a:t>
            </a:r>
            <a:r>
              <a:rPr lang="en-US" altLang="sv-SE" sz="4200" dirty="0"/>
              <a:t> </a:t>
            </a:r>
            <a:r>
              <a:rPr lang="en-US" altLang="sv-SE" sz="4200" dirty="0" err="1"/>
              <a:t>efter</a:t>
            </a:r>
            <a:r>
              <a:rPr lang="en-US" altLang="sv-SE" sz="4200" dirty="0"/>
              <a:t> </a:t>
            </a:r>
            <a:r>
              <a:rPr lang="en-US" altLang="sv-SE" sz="4200" dirty="0" err="1"/>
              <a:t>skada</a:t>
            </a:r>
            <a:r>
              <a:rPr lang="en-US" altLang="sv-SE" sz="4200" dirty="0"/>
              <a:t>,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sv-SE" sz="4200" dirty="0" err="1"/>
              <a:t>och</a:t>
            </a:r>
            <a:r>
              <a:rPr lang="en-US" altLang="sv-SE" sz="4200" dirty="0"/>
              <a:t> </a:t>
            </a:r>
            <a:r>
              <a:rPr lang="en-US" altLang="sv-SE" sz="4200" dirty="0" err="1"/>
              <a:t>borde</a:t>
            </a:r>
            <a:r>
              <a:rPr lang="en-US" altLang="sv-SE" sz="4200" dirty="0"/>
              <a:t> </a:t>
            </a:r>
            <a:r>
              <a:rPr lang="en-US" altLang="sv-SE" sz="4200" dirty="0" err="1"/>
              <a:t>kunna</a:t>
            </a:r>
            <a:r>
              <a:rPr lang="en-US" altLang="sv-SE" sz="4200" dirty="0"/>
              <a:t> </a:t>
            </a:r>
            <a:r>
              <a:rPr lang="en-US" altLang="sv-SE" sz="4200" dirty="0" err="1"/>
              <a:t>lagas</a:t>
            </a:r>
            <a:r>
              <a:rPr lang="en-US" altLang="sv-SE" sz="4200" dirty="0"/>
              <a:t> vid </a:t>
            </a:r>
            <a:r>
              <a:rPr lang="en-US" altLang="sv-SE" sz="4200" dirty="0" err="1"/>
              <a:t>förlossning</a:t>
            </a:r>
            <a:endParaRPr lang="en-US" altLang="sv-SE" sz="4200" dirty="0"/>
          </a:p>
          <a:p>
            <a:pPr lvl="1"/>
            <a:endParaRPr lang="en-US" altLang="sv-SE" sz="1425" dirty="0"/>
          </a:p>
          <a:p>
            <a:pPr marL="342900" lvl="1"/>
            <a:endParaRPr lang="en-US" altLang="sv-SE" sz="1425" dirty="0"/>
          </a:p>
          <a:p>
            <a:pPr lvl="1"/>
            <a:endParaRPr lang="en-US" altLang="sv-SE" sz="1425" dirty="0"/>
          </a:p>
          <a:p>
            <a:pPr marL="342900" lvl="1"/>
            <a:endParaRPr lang="en-US" altLang="sv-SE" sz="1425" dirty="0"/>
          </a:p>
          <a:p>
            <a:pPr marL="342900" lvl="1"/>
            <a:endParaRPr lang="en-US" altLang="sv-SE" sz="1425" dirty="0"/>
          </a:p>
          <a:p>
            <a:pPr lvl="1"/>
            <a:endParaRPr lang="en-US" altLang="sv-SE" sz="1425" dirty="0"/>
          </a:p>
          <a:p>
            <a:pPr lvl="1"/>
            <a:endParaRPr lang="en-US" altLang="sv-SE" sz="1425" dirty="0"/>
          </a:p>
          <a:p>
            <a:pPr lvl="1"/>
            <a:endParaRPr lang="en-US" altLang="sv-SE" sz="1425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76CE23D5-5178-4D7D-9F86-2F9F5F3E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0646" y="5644134"/>
            <a:ext cx="5068062" cy="240030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>
              <a:spcAft>
                <a:spcPts val="450"/>
              </a:spcAft>
              <a:defRPr/>
            </a:pPr>
            <a:endParaRPr lang="en-US" sz="750" dirty="0"/>
          </a:p>
        </p:txBody>
      </p:sp>
      <p:pic>
        <p:nvPicPr>
          <p:cNvPr id="3" name="Picture 4" descr="A picture containing spectacles&#10;&#10;Description automatically generated">
            <a:extLst>
              <a:ext uri="{FF2B5EF4-FFF2-40B4-BE49-F238E27FC236}">
                <a16:creationId xmlns:a16="http://schemas.microsoft.com/office/drawing/2014/main" id="{598C6957-2802-AFCD-AD2F-C674828BBC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159" y="1678567"/>
            <a:ext cx="3378994" cy="3965567"/>
          </a:xfrm>
          <a:prstGeom prst="rect">
            <a:avLst/>
          </a:prstGeom>
        </p:spPr>
      </p:pic>
      <p:sp>
        <p:nvSpPr>
          <p:cNvPr id="7" name="Båge 6">
            <a:extLst>
              <a:ext uri="{FF2B5EF4-FFF2-40B4-BE49-F238E27FC236}">
                <a16:creationId xmlns:a16="http://schemas.microsoft.com/office/drawing/2014/main" id="{64BE74A8-8A36-7C38-4D1F-71AB3D106958}"/>
              </a:ext>
            </a:extLst>
          </p:cNvPr>
          <p:cNvSpPr/>
          <p:nvPr/>
        </p:nvSpPr>
        <p:spPr>
          <a:xfrm rot="12933871">
            <a:off x="10036510" y="2228500"/>
            <a:ext cx="2567831" cy="2110186"/>
          </a:xfrm>
          <a:custGeom>
            <a:avLst/>
            <a:gdLst>
              <a:gd name="connsiteX0" fmla="*/ 1523141 w 2567831"/>
              <a:gd name="connsiteY0" fmla="*/ 18477 h 2110186"/>
              <a:gd name="connsiteX1" fmla="*/ 2567568 w 2567831"/>
              <a:gd name="connsiteY1" fmla="*/ 1033717 h 2110186"/>
              <a:gd name="connsiteX2" fmla="*/ 2126847 w 2567831"/>
              <a:gd name="connsiteY2" fmla="*/ 1041056 h 2110186"/>
              <a:gd name="connsiteX3" fmla="*/ 1724637 w 2567831"/>
              <a:gd name="connsiteY3" fmla="*/ 1047754 h 2110186"/>
              <a:gd name="connsiteX4" fmla="*/ 1283916 w 2567831"/>
              <a:gd name="connsiteY4" fmla="*/ 1055093 h 2110186"/>
              <a:gd name="connsiteX5" fmla="*/ 1403529 w 2567831"/>
              <a:gd name="connsiteY5" fmla="*/ 536785 h 2110186"/>
              <a:gd name="connsiteX6" fmla="*/ 1523141 w 2567831"/>
              <a:gd name="connsiteY6" fmla="*/ 18477 h 2110186"/>
              <a:gd name="connsiteX0" fmla="*/ 1523141 w 2567831"/>
              <a:gd name="connsiteY0" fmla="*/ 18477 h 2110186"/>
              <a:gd name="connsiteX1" fmla="*/ 2567568 w 2567831"/>
              <a:gd name="connsiteY1" fmla="*/ 1033717 h 211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7831" h="2110186" stroke="0" extrusionOk="0">
                <a:moveTo>
                  <a:pt x="1523141" y="18477"/>
                </a:moveTo>
                <a:cubicBezTo>
                  <a:pt x="2062086" y="175836"/>
                  <a:pt x="2545389" y="620825"/>
                  <a:pt x="2567568" y="1033717"/>
                </a:cubicBezTo>
                <a:cubicBezTo>
                  <a:pt x="2424202" y="1059368"/>
                  <a:pt x="2274885" y="1027384"/>
                  <a:pt x="2126847" y="1041056"/>
                </a:cubicBezTo>
                <a:cubicBezTo>
                  <a:pt x="1978809" y="1054728"/>
                  <a:pt x="1855855" y="1008368"/>
                  <a:pt x="1724637" y="1047754"/>
                </a:cubicBezTo>
                <a:cubicBezTo>
                  <a:pt x="1593419" y="1087140"/>
                  <a:pt x="1466332" y="1037426"/>
                  <a:pt x="1283916" y="1055093"/>
                </a:cubicBezTo>
                <a:cubicBezTo>
                  <a:pt x="1283292" y="827974"/>
                  <a:pt x="1376245" y="796423"/>
                  <a:pt x="1403529" y="536785"/>
                </a:cubicBezTo>
                <a:cubicBezTo>
                  <a:pt x="1430813" y="277147"/>
                  <a:pt x="1486573" y="261514"/>
                  <a:pt x="1523141" y="18477"/>
                </a:cubicBezTo>
                <a:close/>
              </a:path>
              <a:path w="2567831" h="2110186" fill="none" extrusionOk="0">
                <a:moveTo>
                  <a:pt x="1523141" y="18477"/>
                </a:moveTo>
                <a:cubicBezTo>
                  <a:pt x="2117663" y="53003"/>
                  <a:pt x="2574148" y="524007"/>
                  <a:pt x="2567568" y="1033717"/>
                </a:cubicBezTo>
              </a:path>
              <a:path w="2567831" h="2110186" fill="none" stroke="0" extrusionOk="0">
                <a:moveTo>
                  <a:pt x="1523141" y="18477"/>
                </a:moveTo>
                <a:cubicBezTo>
                  <a:pt x="2142825" y="182771"/>
                  <a:pt x="2692056" y="558357"/>
                  <a:pt x="2567568" y="1033717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594157703">
                  <a:prstGeom prst="arc">
                    <a:avLst>
                      <a:gd name="adj1" fmla="val 16979698"/>
                      <a:gd name="adj2" fmla="val 215427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987CB75-BB6D-29F0-9634-1D42A9891A5E}"/>
              </a:ext>
            </a:extLst>
          </p:cNvPr>
          <p:cNvSpPr/>
          <p:nvPr/>
        </p:nvSpPr>
        <p:spPr>
          <a:xfrm rot="2309207">
            <a:off x="9094683" y="2901533"/>
            <a:ext cx="543600" cy="704134"/>
          </a:xfrm>
          <a:custGeom>
            <a:avLst/>
            <a:gdLst>
              <a:gd name="connsiteX0" fmla="*/ 0 w 543600"/>
              <a:gd name="connsiteY0" fmla="*/ 0 h 704134"/>
              <a:gd name="connsiteX1" fmla="*/ 271802 w 543600"/>
              <a:gd name="connsiteY1" fmla="*/ 135411 h 704134"/>
              <a:gd name="connsiteX2" fmla="*/ 339750 w 543600"/>
              <a:gd name="connsiteY2" fmla="*/ 270821 h 704134"/>
              <a:gd name="connsiteX3" fmla="*/ 475651 w 543600"/>
              <a:gd name="connsiteY3" fmla="*/ 352067 h 704134"/>
              <a:gd name="connsiteX4" fmla="*/ 543600 w 543600"/>
              <a:gd name="connsiteY4" fmla="*/ 704134 h 70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600" h="704134" extrusionOk="0">
                <a:moveTo>
                  <a:pt x="0" y="0"/>
                </a:moveTo>
                <a:cubicBezTo>
                  <a:pt x="73686" y="34704"/>
                  <a:pt x="196914" y="87474"/>
                  <a:pt x="271802" y="135411"/>
                </a:cubicBezTo>
                <a:cubicBezTo>
                  <a:pt x="338647" y="179782"/>
                  <a:pt x="297125" y="227786"/>
                  <a:pt x="339750" y="270821"/>
                </a:cubicBezTo>
                <a:cubicBezTo>
                  <a:pt x="361207" y="308346"/>
                  <a:pt x="429504" y="329653"/>
                  <a:pt x="475651" y="352067"/>
                </a:cubicBezTo>
                <a:cubicBezTo>
                  <a:pt x="503845" y="460766"/>
                  <a:pt x="517768" y="634135"/>
                  <a:pt x="543600" y="704134"/>
                </a:cubicBezTo>
              </a:path>
            </a:pathLst>
          </a:custGeom>
          <a:noFill/>
          <a:ln w="539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003"/>
                      <a:gd name="connsiteY0" fmla="*/ 0 h 432262"/>
                      <a:gd name="connsiteX1" fmla="*/ 66502 w 133003"/>
                      <a:gd name="connsiteY1" fmla="*/ 83128 h 432262"/>
                      <a:gd name="connsiteX2" fmla="*/ 83127 w 133003"/>
                      <a:gd name="connsiteY2" fmla="*/ 166255 h 432262"/>
                      <a:gd name="connsiteX3" fmla="*/ 116378 w 133003"/>
                      <a:gd name="connsiteY3" fmla="*/ 216131 h 432262"/>
                      <a:gd name="connsiteX4" fmla="*/ 133003 w 133003"/>
                      <a:gd name="connsiteY4" fmla="*/ 432262 h 432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003" h="432262">
                        <a:moveTo>
                          <a:pt x="0" y="0"/>
                        </a:moveTo>
                        <a:cubicBezTo>
                          <a:pt x="22167" y="27709"/>
                          <a:pt x="50633" y="51389"/>
                          <a:pt x="66502" y="83128"/>
                        </a:cubicBezTo>
                        <a:cubicBezTo>
                          <a:pt x="79139" y="108403"/>
                          <a:pt x="73205" y="139796"/>
                          <a:pt x="83127" y="166255"/>
                        </a:cubicBezTo>
                        <a:cubicBezTo>
                          <a:pt x="90143" y="184964"/>
                          <a:pt x="105294" y="199506"/>
                          <a:pt x="116378" y="216131"/>
                        </a:cubicBezTo>
                        <a:lnTo>
                          <a:pt x="133003" y="432262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/>
              </a:solidFill>
            </a:endParaRP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C609167-DF8C-0C42-78FB-C6630D0F08A1}"/>
              </a:ext>
            </a:extLst>
          </p:cNvPr>
          <p:cNvSpPr/>
          <p:nvPr/>
        </p:nvSpPr>
        <p:spPr>
          <a:xfrm flipH="1">
            <a:off x="9775767" y="3182940"/>
            <a:ext cx="138526" cy="515391"/>
          </a:xfrm>
          <a:custGeom>
            <a:avLst/>
            <a:gdLst>
              <a:gd name="connsiteX0" fmla="*/ 0 w 138526"/>
              <a:gd name="connsiteY0" fmla="*/ 0 h 515391"/>
              <a:gd name="connsiteX1" fmla="*/ 69263 w 138526"/>
              <a:gd name="connsiteY1" fmla="*/ 99114 h 515391"/>
              <a:gd name="connsiteX2" fmla="*/ 86578 w 138526"/>
              <a:gd name="connsiteY2" fmla="*/ 198227 h 515391"/>
              <a:gd name="connsiteX3" fmla="*/ 121210 w 138526"/>
              <a:gd name="connsiteY3" fmla="*/ 257695 h 515391"/>
              <a:gd name="connsiteX4" fmla="*/ 138526 w 138526"/>
              <a:gd name="connsiteY4" fmla="*/ 515391 h 51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26" h="515391" extrusionOk="0">
                <a:moveTo>
                  <a:pt x="0" y="0"/>
                </a:moveTo>
                <a:cubicBezTo>
                  <a:pt x="14920" y="28000"/>
                  <a:pt x="41649" y="65432"/>
                  <a:pt x="69263" y="99114"/>
                </a:cubicBezTo>
                <a:cubicBezTo>
                  <a:pt x="83636" y="129505"/>
                  <a:pt x="72759" y="166791"/>
                  <a:pt x="86578" y="198227"/>
                </a:cubicBezTo>
                <a:cubicBezTo>
                  <a:pt x="90148" y="224184"/>
                  <a:pt x="109346" y="239643"/>
                  <a:pt x="121210" y="257695"/>
                </a:cubicBezTo>
                <a:cubicBezTo>
                  <a:pt x="133551" y="383292"/>
                  <a:pt x="119093" y="446512"/>
                  <a:pt x="138526" y="515391"/>
                </a:cubicBezTo>
              </a:path>
            </a:pathLst>
          </a:custGeom>
          <a:noFill/>
          <a:ln w="539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33003"/>
                      <a:gd name="connsiteY0" fmla="*/ 0 h 432262"/>
                      <a:gd name="connsiteX1" fmla="*/ 66502 w 133003"/>
                      <a:gd name="connsiteY1" fmla="*/ 83128 h 432262"/>
                      <a:gd name="connsiteX2" fmla="*/ 83127 w 133003"/>
                      <a:gd name="connsiteY2" fmla="*/ 166255 h 432262"/>
                      <a:gd name="connsiteX3" fmla="*/ 116378 w 133003"/>
                      <a:gd name="connsiteY3" fmla="*/ 216131 h 432262"/>
                      <a:gd name="connsiteX4" fmla="*/ 133003 w 133003"/>
                      <a:gd name="connsiteY4" fmla="*/ 432262 h 432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003" h="432262">
                        <a:moveTo>
                          <a:pt x="0" y="0"/>
                        </a:moveTo>
                        <a:cubicBezTo>
                          <a:pt x="22167" y="27709"/>
                          <a:pt x="50633" y="51389"/>
                          <a:pt x="66502" y="83128"/>
                        </a:cubicBezTo>
                        <a:cubicBezTo>
                          <a:pt x="79139" y="108403"/>
                          <a:pt x="73205" y="139796"/>
                          <a:pt x="83127" y="166255"/>
                        </a:cubicBezTo>
                        <a:cubicBezTo>
                          <a:pt x="90143" y="184964"/>
                          <a:pt x="105294" y="199506"/>
                          <a:pt x="116378" y="216131"/>
                        </a:cubicBezTo>
                        <a:lnTo>
                          <a:pt x="133003" y="432262"/>
                        </a:ln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8D297-8FBB-2193-C89B-D8A51F4C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Perinealkroppen 2.0-</a:t>
            </a:r>
            <a:br>
              <a:rPr lang="sv-SE" dirty="0"/>
            </a:br>
            <a:r>
              <a:rPr lang="sv-SE" dirty="0"/>
              <a:t>en fördjupad förklaringsmodell: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C3F379-1830-1BDE-9A82-8C13AD61BBF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v-SE" dirty="0"/>
              <a:t>yttre perinealkroppen= fäste för transversus och bulbokavernosus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E968EDD-CF03-1148-B193-151E3B2A7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932" y="1526547"/>
            <a:ext cx="5883031" cy="4525963"/>
          </a:xfrm>
        </p:spPr>
        <p:txBody>
          <a:bodyPr/>
          <a:lstStyle/>
          <a:p>
            <a:r>
              <a:rPr lang="sv-SE" sz="3200" dirty="0"/>
              <a:t>inre perinealkroppen= fäste för distala </a:t>
            </a:r>
            <a:r>
              <a:rPr lang="sv-SE" sz="3200" dirty="0" err="1"/>
              <a:t>levatorer</a:t>
            </a:r>
            <a:r>
              <a:rPr lang="sv-SE" sz="3200" dirty="0"/>
              <a:t>, </a:t>
            </a:r>
            <a:r>
              <a:rPr lang="sv-SE" sz="3200" dirty="0" err="1"/>
              <a:t>sfinktrar</a:t>
            </a:r>
            <a:r>
              <a:rPr lang="sv-SE" sz="3200" dirty="0"/>
              <a:t>, rektovaginal fascian</a:t>
            </a:r>
          </a:p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724235-7D2A-FED4-FCF2-C4F62673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EU 2024</a:t>
            </a:r>
          </a:p>
        </p:txBody>
      </p:sp>
      <p:pic>
        <p:nvPicPr>
          <p:cNvPr id="8" name="Bildobjekt 7" descr="En bild som visar närbild, ögon, konst&#10;&#10;Automatiskt genererad beskrivning">
            <a:extLst>
              <a:ext uri="{FF2B5EF4-FFF2-40B4-BE49-F238E27FC236}">
                <a16:creationId xmlns:a16="http://schemas.microsoft.com/office/drawing/2014/main" id="{16C3BE04-6BE9-8DBA-624A-23AB9C85A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15305" y="3412523"/>
            <a:ext cx="3573016" cy="2679762"/>
          </a:xfrm>
          <a:prstGeom prst="rect">
            <a:avLst/>
          </a:prstGeom>
        </p:spPr>
      </p:pic>
      <p:pic>
        <p:nvPicPr>
          <p:cNvPr id="9" name="Bildobjekt 8" descr="En bild som visar ögon, inomhus, konst&#10;&#10;Automatiskt genererad beskrivning">
            <a:extLst>
              <a:ext uri="{FF2B5EF4-FFF2-40B4-BE49-F238E27FC236}">
                <a16:creationId xmlns:a16="http://schemas.microsoft.com/office/drawing/2014/main" id="{C53FDB27-D980-A63C-4362-6D81E9BF4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2163" y="3437336"/>
            <a:ext cx="3367454" cy="2240388"/>
          </a:xfrm>
          <a:prstGeom prst="rect">
            <a:avLst/>
          </a:prstGeom>
        </p:spPr>
      </p:pic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3EDA0E5D-E339-0E61-9DCA-AB80F9E9CC2F}"/>
              </a:ext>
            </a:extLst>
          </p:cNvPr>
          <p:cNvCxnSpPr>
            <a:cxnSpLocks/>
          </p:cNvCxnSpPr>
          <p:nvPr/>
        </p:nvCxnSpPr>
        <p:spPr>
          <a:xfrm flipH="1">
            <a:off x="2901462" y="3537718"/>
            <a:ext cx="1046284" cy="14651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8D5EB7-3EB0-9C27-10DF-CE374BDA4D92}"/>
              </a:ext>
            </a:extLst>
          </p:cNvPr>
          <p:cNvSpPr txBox="1"/>
          <p:nvPr/>
        </p:nvSpPr>
        <p:spPr>
          <a:xfrm>
            <a:off x="3306625" y="2891387"/>
            <a:ext cx="229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Ärr efter klipp genom </a:t>
            </a:r>
          </a:p>
          <a:p>
            <a:r>
              <a:rPr lang="sv-SE" dirty="0"/>
              <a:t>muskelfästen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40046A4-024C-A109-00FE-5E0637F8C65D}"/>
              </a:ext>
            </a:extLst>
          </p:cNvPr>
          <p:cNvCxnSpPr/>
          <p:nvPr/>
        </p:nvCxnSpPr>
        <p:spPr>
          <a:xfrm flipH="1">
            <a:off x="8627990" y="4305566"/>
            <a:ext cx="1529861" cy="12660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B7C47A4-D16A-DE83-00A0-2B3D1B1AC8D9}"/>
              </a:ext>
            </a:extLst>
          </p:cNvPr>
          <p:cNvSpPr txBox="1"/>
          <p:nvPr/>
        </p:nvSpPr>
        <p:spPr>
          <a:xfrm>
            <a:off x="9133249" y="3448596"/>
            <a:ext cx="268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Vänster distala levator</a:t>
            </a:r>
          </a:p>
          <a:p>
            <a:r>
              <a:rPr lang="sv-SE" dirty="0"/>
              <a:t>fäster mot /utgör den inre</a:t>
            </a:r>
          </a:p>
          <a:p>
            <a:r>
              <a:rPr lang="sv-SE" dirty="0"/>
              <a:t>perinealkroppen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3C52A40-B496-D141-07FA-A533E2698A22}"/>
              </a:ext>
            </a:extLst>
          </p:cNvPr>
          <p:cNvSpPr txBox="1"/>
          <p:nvPr/>
        </p:nvSpPr>
        <p:spPr>
          <a:xfrm>
            <a:off x="3522180" y="5217306"/>
            <a:ext cx="2901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Höger distala levator fäster </a:t>
            </a:r>
          </a:p>
          <a:p>
            <a:r>
              <a:rPr lang="sv-SE" dirty="0"/>
              <a:t>inte mot den </a:t>
            </a:r>
          </a:p>
          <a:p>
            <a:r>
              <a:rPr lang="sv-SE" dirty="0"/>
              <a:t>inre </a:t>
            </a:r>
            <a:r>
              <a:rPr lang="sv-SE" dirty="0" err="1"/>
              <a:t>perienalkroppen</a:t>
            </a:r>
            <a:r>
              <a:rPr lang="sv-SE" dirty="0"/>
              <a:t> </a:t>
            </a:r>
          </a:p>
          <a:p>
            <a:r>
              <a:rPr lang="sv-SE" dirty="0"/>
              <a:t>som därmed saknas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534DFAB0-723F-8661-2151-F15944398D3D}"/>
              </a:ext>
            </a:extLst>
          </p:cNvPr>
          <p:cNvCxnSpPr>
            <a:cxnSpLocks/>
          </p:cNvCxnSpPr>
          <p:nvPr/>
        </p:nvCxnSpPr>
        <p:spPr>
          <a:xfrm>
            <a:off x="5805002" y="5679022"/>
            <a:ext cx="14371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Bildobjekt 20" descr="En bild som visar utomhus, Kotte, klippa, Naturmaterial">
            <a:extLst>
              <a:ext uri="{FF2B5EF4-FFF2-40B4-BE49-F238E27FC236}">
                <a16:creationId xmlns:a16="http://schemas.microsoft.com/office/drawing/2014/main" id="{9D3CF1B2-C071-90CB-F89C-0A33AED3C6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59702" y="2093437"/>
            <a:ext cx="902230" cy="6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1490</Words>
  <Application>Microsoft Office PowerPoint</Application>
  <PresentationFormat>Bredbild</PresentationFormat>
  <Paragraphs>153</Paragraphs>
  <Slides>44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55" baseType="lpstr">
      <vt:lpstr>Aptos</vt:lpstr>
      <vt:lpstr>Aptos Display</vt:lpstr>
      <vt:lpstr>Arial</vt:lpstr>
      <vt:lpstr>BlinkMacSystemFont</vt:lpstr>
      <vt:lpstr>Calibri</vt:lpstr>
      <vt:lpstr>Cambria</vt:lpstr>
      <vt:lpstr>ElsevierGulliver</vt:lpstr>
      <vt:lpstr>Foundry Sans W01 Nrml</vt:lpstr>
      <vt:lpstr>Source Sans Pro</vt:lpstr>
      <vt:lpstr>Wingdings</vt:lpstr>
      <vt:lpstr>Office-tema</vt:lpstr>
      <vt:lpstr>Bristningsregisterdagen 2024</vt:lpstr>
      <vt:lpstr>Syftet med Bristningsregistret</vt:lpstr>
      <vt:lpstr>Svensk bristningshistorik  90- och -00 talet</vt:lpstr>
      <vt:lpstr>Bristningshistorik-10- och 20-talet </vt:lpstr>
      <vt:lpstr>Hur utveckling kan gå till... </vt:lpstr>
      <vt:lpstr>Levatorsmusklerna är inte någon platta, de är en gardin på sidan av vagina och rektum: De går  från blygdbenet och ATLA på sidoväggen och fäster mot svanskotan, vaginalfascian och  inre perinealkroppen</vt:lpstr>
      <vt:lpstr>PowerPoint-presentation</vt:lpstr>
      <vt:lpstr>Levatorskador: det finns olika omfattningar   SBU. Förlossningsbristningar – Diagnostik samt erfarenheter av bemötande och information. Stockholm: Statens beredning för medicinsk och social utvärdering (SBU); 2021. SBU-rapport nr 323.  </vt:lpstr>
      <vt:lpstr>Perinealkroppen 2.0- en fördjupad förklaringsmodell:</vt:lpstr>
      <vt:lpstr>Bristningar framöver: önskelista</vt:lpstr>
      <vt:lpstr>PowerPoint-presentation</vt:lpstr>
      <vt:lpstr>Här kan du hitta data om din klinik och alla andra svenska kliniker</vt:lpstr>
      <vt:lpstr>PowerPoint-presentation</vt:lpstr>
      <vt:lpstr>PowerPoint-presentation</vt:lpstr>
      <vt:lpstr>PowerPoint-presentation</vt:lpstr>
      <vt:lpstr> Nu till highlights från årets årsrapport </vt:lpstr>
      <vt:lpstr>PowerPoint-presentation</vt:lpstr>
      <vt:lpstr>PowerPoint-presentation</vt:lpstr>
      <vt:lpstr>PowerPoint-presentation</vt:lpstr>
      <vt:lpstr>Data uppdelat efter omfattning av  grad II-bristning</vt:lpstr>
      <vt:lpstr>PowerPoint-presentation</vt:lpstr>
      <vt:lpstr>Andelen O70X=ospecificerad är olika. Vad beror det på? O701B är sällsynt.</vt:lpstr>
      <vt:lpstr>PowerPoint-presentation</vt:lpstr>
      <vt:lpstr>PowerPoint-presentation</vt:lpstr>
      <vt:lpstr>PowerPoint-presentation</vt:lpstr>
      <vt:lpstr>Smärta vid samlag: kan ha olika orsaker </vt:lpstr>
      <vt:lpstr>PowerPoint-presentation</vt:lpstr>
      <vt:lpstr>PowerPoint-presentation</vt:lpstr>
      <vt:lpstr>Mer om grad 2, klipp och infektioner</vt:lpstr>
      <vt:lpstr>PowerPoint-presentation</vt:lpstr>
      <vt:lpstr>Hur blir det efter klipp jämfört med grad2?</vt:lpstr>
      <vt:lpstr>PowerPoint-presentation</vt:lpstr>
      <vt:lpstr>PowerPoint-presentation</vt:lpstr>
      <vt:lpstr>PowerPoint-presentation</vt:lpstr>
      <vt:lpstr>Om antibiotikabehandling</vt:lpstr>
      <vt:lpstr>PowerPoint-presentation</vt:lpstr>
      <vt:lpstr>Tack till Natalia Ödman för data</vt:lpstr>
      <vt:lpstr>PowerPoint-presentation</vt:lpstr>
      <vt:lpstr>Ska vi alltid ge antibiotika vid grad 2 och klipp nu? Nej, men  förmodligen vid instrumentell förlossning Nuvarande formulering i Bäckenbottenutbildning:</vt:lpstr>
      <vt:lpstr>ANODE-studien- vad är det?</vt:lpstr>
      <vt:lpstr>PowerPoint-presentation</vt:lpstr>
      <vt:lpstr>PowerPoint-presentation</vt:lpstr>
      <vt:lpstr>PowerPoint-presentation</vt:lpstr>
      <vt:lpstr>Heja Västervik, Ö-vik, Sundsvall, Varberg, Växjö, Kalmar, Värnamo, Skövde, Halmstad (och alla andra)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Bristningsregisterdagen 2024</dc:title>
  <dc:creator>Eva Uustal</dc:creator>
  <cp:lastModifiedBy>Birgitta Renström</cp:lastModifiedBy>
  <cp:revision>3</cp:revision>
  <cp:lastPrinted>2024-03-22T06:22:50Z</cp:lastPrinted>
  <dcterms:created xsi:type="dcterms:W3CDTF">2024-03-17T14:34:55Z</dcterms:created>
  <dcterms:modified xsi:type="dcterms:W3CDTF">2024-06-20T13:11:48Z</dcterms:modified>
</cp:coreProperties>
</file>