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6" r:id="rId4"/>
    <p:sldId id="267" r:id="rId5"/>
    <p:sldId id="268" r:id="rId6"/>
    <p:sldId id="269" r:id="rId7"/>
    <p:sldId id="299" r:id="rId8"/>
    <p:sldId id="279" r:id="rId9"/>
    <p:sldId id="271" r:id="rId10"/>
    <p:sldId id="270" r:id="rId11"/>
    <p:sldId id="272" r:id="rId12"/>
    <p:sldId id="281" r:id="rId13"/>
    <p:sldId id="278" r:id="rId14"/>
    <p:sldId id="274" r:id="rId15"/>
    <p:sldId id="275" r:id="rId16"/>
    <p:sldId id="283" r:id="rId17"/>
    <p:sldId id="284" r:id="rId18"/>
    <p:sldId id="289" r:id="rId19"/>
    <p:sldId id="285" r:id="rId20"/>
    <p:sldId id="287" r:id="rId21"/>
    <p:sldId id="288" r:id="rId22"/>
    <p:sldId id="290" r:id="rId23"/>
    <p:sldId id="295" r:id="rId24"/>
    <p:sldId id="294" r:id="rId25"/>
    <p:sldId id="293" r:id="rId26"/>
    <p:sldId id="292" r:id="rId27"/>
    <p:sldId id="291" r:id="rId28"/>
    <p:sldId id="296" r:id="rId29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7F33"/>
    <a:srgbClr val="EA701C"/>
    <a:srgbClr val="F07DBA"/>
    <a:srgbClr val="C9B1AF"/>
    <a:srgbClr val="A77F7B"/>
    <a:srgbClr val="CF683C"/>
    <a:srgbClr val="CE673B"/>
    <a:srgbClr val="941B1B"/>
    <a:srgbClr val="8AA650"/>
    <a:srgbClr val="004F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2" autoAdjust="0"/>
    <p:restoredTop sz="94660"/>
  </p:normalViewPr>
  <p:slideViewPr>
    <p:cSldViewPr snapToGrid="0">
      <p:cViewPr varScale="1">
        <p:scale>
          <a:sx n="121" d="100"/>
          <a:sy n="121" d="100"/>
        </p:scale>
        <p:origin x="108" y="28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Bok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Blad1!$B$1</c:f>
              <c:strCache>
                <c:ptCount val="1"/>
                <c:pt idx="0">
                  <c:v>Kolumn1</c:v>
                </c:pt>
              </c:strCache>
            </c:strRef>
          </c:tx>
          <c:spPr>
            <a:gradFill>
              <a:gsLst>
                <a:gs pos="0">
                  <a:srgbClr val="EA701C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c:spPr>
          <c:dPt>
            <c:idx val="0"/>
            <c:bubble3D val="0"/>
            <c:spPr>
              <a:gradFill>
                <a:gsLst>
                  <a:gs pos="0">
                    <a:srgbClr val="EA701C"/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1AB-42D9-816F-75CF8B4B921B}"/>
              </c:ext>
            </c:extLst>
          </c:dPt>
          <c:dPt>
            <c:idx val="1"/>
            <c:bubble3D val="0"/>
            <c:spPr>
              <a:gradFill>
                <a:gsLst>
                  <a:gs pos="0">
                    <a:srgbClr val="EA701C"/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1AB-42D9-816F-75CF8B4B921B}"/>
              </c:ext>
            </c:extLst>
          </c:dPt>
          <c:dLbls>
            <c:dLbl>
              <c:idx val="0"/>
              <c:layout>
                <c:manualLayout>
                  <c:x val="0.21149596534991777"/>
                  <c:y val="-7.2828449137994855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FF0ABA4F-D04B-4668-A132-5FAA1934EC1C}" type="VALUE">
                      <a:rPr lang="en-US" sz="2000"/>
                      <a:pPr>
                        <a:defRPr/>
                      </a:pPr>
                      <a:t>[VÄRDE]</a:t>
                    </a:fld>
                    <a:endParaRPr lang="sv-SE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1606485903349147"/>
                      <c:h val="9.0242756912785424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31AB-42D9-816F-75CF8B4B921B}"/>
                </c:ext>
              </c:extLst>
            </c:dLbl>
            <c:dLbl>
              <c:idx val="1"/>
              <c:layout>
                <c:manualLayout>
                  <c:x val="-6.4530640005800208E-2"/>
                  <c:y val="3.0960577645331059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196D8B98-AE8F-4A0E-B070-6AF23B6C7F4E}" type="VALUE">
                      <a:rPr lang="en-US" sz="1800" dirty="0"/>
                      <a:pPr>
                        <a:defRPr/>
                      </a:pPr>
                      <a:t>[VÄRDE]</a:t>
                    </a:fld>
                    <a:endParaRPr lang="sv-SE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1120292950547433"/>
                      <c:h val="6.8730048087447218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31AB-42D9-816F-75CF8B4B921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strRef>
              <c:f>Blad1!$A$2:$A$3</c:f>
              <c:strCache>
                <c:ptCount val="2"/>
                <c:pt idx="0">
                  <c:v>Grad 3</c:v>
                </c:pt>
                <c:pt idx="1">
                  <c:v>Grad 4</c:v>
                </c:pt>
              </c:strCache>
            </c:strRef>
          </c:cat>
          <c:val>
            <c:numRef>
              <c:f>Blad1!$B$2:$B$3</c:f>
              <c:numCache>
                <c:formatCode>General</c:formatCode>
                <c:ptCount val="2"/>
                <c:pt idx="0">
                  <c:v>95.3</c:v>
                </c:pt>
                <c:pt idx="1">
                  <c:v>4.7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1AB-42D9-816F-75CF8B4B92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6644511082503697E-2"/>
          <c:y val="1.9577207533274656E-2"/>
          <c:w val="0.84756832981230668"/>
          <c:h val="0.87810574695094568"/>
        </c:manualLayout>
      </c:layout>
      <c:scatterChart>
        <c:scatterStyle val="lineMarker"/>
        <c:varyColors val="0"/>
        <c:ser>
          <c:idx val="0"/>
          <c:order val="0"/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Blad1!$A$2:$A$10</c:f>
              <c:numCache>
                <c:formatCode>General</c:formatCode>
                <c:ptCount val="9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</c:numCache>
            </c:numRef>
          </c:xVal>
          <c:yVal>
            <c:numRef>
              <c:f>Blad1!$D$2:$D$10</c:f>
              <c:numCache>
                <c:formatCode>0%</c:formatCode>
                <c:ptCount val="9"/>
                <c:pt idx="0">
                  <c:v>0</c:v>
                </c:pt>
                <c:pt idx="1">
                  <c:v>2.2727272727272728E-2</c:v>
                </c:pt>
                <c:pt idx="2">
                  <c:v>2.3809523809523808E-2</c:v>
                </c:pt>
                <c:pt idx="3">
                  <c:v>0.2558139534883721</c:v>
                </c:pt>
                <c:pt idx="4">
                  <c:v>0.41463414634146339</c:v>
                </c:pt>
                <c:pt idx="5">
                  <c:v>0.43902439024390244</c:v>
                </c:pt>
                <c:pt idx="6">
                  <c:v>0.64102564102564108</c:v>
                </c:pt>
                <c:pt idx="7">
                  <c:v>0.58974358974358976</c:v>
                </c:pt>
                <c:pt idx="8">
                  <c:v>0.67500000000000004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5137-4CCF-8CEE-31302EDBF4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35708840"/>
        <c:axId val="435705560"/>
      </c:scatterChart>
      <c:valAx>
        <c:axId val="43570884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435705560"/>
        <c:crosses val="autoZero"/>
        <c:crossBetween val="midCat"/>
      </c:valAx>
      <c:valAx>
        <c:axId val="4357055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43570884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664D203-2F3A-4B2A-82E4-E99BB7BB24DE}" type="doc">
      <dgm:prSet loTypeId="urn:microsoft.com/office/officeart/2005/8/layout/hProcess9" loCatId="process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sv-SE"/>
        </a:p>
      </dgm:t>
    </dgm:pt>
    <dgm:pt modelId="{76C105F6-EEBB-4F0C-AD89-3873ABED8DCB}">
      <dgm:prSet phldrT="[Text]"/>
      <dgm:spPr/>
      <dgm:t>
        <a:bodyPr/>
        <a:lstStyle/>
        <a:p>
          <a:r>
            <a:rPr lang="sv-SE" dirty="0"/>
            <a:t>Diagnostik</a:t>
          </a:r>
        </a:p>
      </dgm:t>
    </dgm:pt>
    <dgm:pt modelId="{DBE30B58-F5B5-4771-99AC-BC8DC95E8C62}" type="parTrans" cxnId="{C42824C6-1C1F-402C-AA6A-201C7EA139C0}">
      <dgm:prSet/>
      <dgm:spPr/>
      <dgm:t>
        <a:bodyPr/>
        <a:lstStyle/>
        <a:p>
          <a:endParaRPr lang="sv-SE"/>
        </a:p>
      </dgm:t>
    </dgm:pt>
    <dgm:pt modelId="{5928C539-50F3-4671-B390-0FB96EBEF428}" type="sibTrans" cxnId="{C42824C6-1C1F-402C-AA6A-201C7EA139C0}">
      <dgm:prSet/>
      <dgm:spPr/>
      <dgm:t>
        <a:bodyPr/>
        <a:lstStyle/>
        <a:p>
          <a:endParaRPr lang="sv-SE"/>
        </a:p>
      </dgm:t>
    </dgm:pt>
    <dgm:pt modelId="{0981D292-A25B-4FE2-B59E-44A489212D64}">
      <dgm:prSet phldrT="[Text]"/>
      <dgm:spPr/>
      <dgm:t>
        <a:bodyPr/>
        <a:lstStyle/>
        <a:p>
          <a:r>
            <a:rPr lang="sv-SE" dirty="0"/>
            <a:t>Operation</a:t>
          </a:r>
        </a:p>
      </dgm:t>
    </dgm:pt>
    <dgm:pt modelId="{BF6ADF32-35A5-4207-8F79-64E462D6316C}" type="parTrans" cxnId="{5081A6CF-ED5F-4E7A-B91C-86258B5D76EF}">
      <dgm:prSet/>
      <dgm:spPr/>
      <dgm:t>
        <a:bodyPr/>
        <a:lstStyle/>
        <a:p>
          <a:endParaRPr lang="sv-SE"/>
        </a:p>
      </dgm:t>
    </dgm:pt>
    <dgm:pt modelId="{173CFDAE-EB61-4476-8D85-A5A2AC7746A1}" type="sibTrans" cxnId="{5081A6CF-ED5F-4E7A-B91C-86258B5D76EF}">
      <dgm:prSet/>
      <dgm:spPr/>
      <dgm:t>
        <a:bodyPr/>
        <a:lstStyle/>
        <a:p>
          <a:endParaRPr lang="sv-SE"/>
        </a:p>
      </dgm:t>
    </dgm:pt>
    <dgm:pt modelId="{D1C14731-A396-4307-9309-DF60CEE9B83C}">
      <dgm:prSet/>
      <dgm:spPr/>
      <dgm:t>
        <a:bodyPr/>
        <a:lstStyle/>
        <a:p>
          <a:r>
            <a:rPr lang="sv-SE" dirty="0"/>
            <a:t>8-veckorsenkät</a:t>
          </a:r>
        </a:p>
      </dgm:t>
    </dgm:pt>
    <dgm:pt modelId="{8F9C2D4F-5F2A-4377-AC54-952609C38EBB}" type="parTrans" cxnId="{5CA6A1B3-6A21-4038-9E94-922299ED227F}">
      <dgm:prSet/>
      <dgm:spPr/>
      <dgm:t>
        <a:bodyPr/>
        <a:lstStyle/>
        <a:p>
          <a:endParaRPr lang="sv-SE"/>
        </a:p>
      </dgm:t>
    </dgm:pt>
    <dgm:pt modelId="{83AB971A-F55D-4DA6-90B3-E552AF33A1AE}" type="sibTrans" cxnId="{5CA6A1B3-6A21-4038-9E94-922299ED227F}">
      <dgm:prSet/>
      <dgm:spPr/>
      <dgm:t>
        <a:bodyPr/>
        <a:lstStyle/>
        <a:p>
          <a:endParaRPr lang="sv-SE"/>
        </a:p>
      </dgm:t>
    </dgm:pt>
    <dgm:pt modelId="{753756B9-2E31-471C-9107-DAB19C2CA5E1}">
      <dgm:prSet/>
      <dgm:spPr/>
      <dgm:t>
        <a:bodyPr/>
        <a:lstStyle/>
        <a:p>
          <a:r>
            <a:rPr lang="sv-SE" dirty="0"/>
            <a:t>1-årsenkät</a:t>
          </a:r>
        </a:p>
      </dgm:t>
    </dgm:pt>
    <dgm:pt modelId="{8E0ABC4D-923A-4B88-993D-44C3B68CD469}" type="parTrans" cxnId="{19AFA757-C8B4-40EF-BAE0-35ECDF0D00D2}">
      <dgm:prSet/>
      <dgm:spPr/>
      <dgm:t>
        <a:bodyPr/>
        <a:lstStyle/>
        <a:p>
          <a:endParaRPr lang="sv-SE"/>
        </a:p>
      </dgm:t>
    </dgm:pt>
    <dgm:pt modelId="{813EBEB4-37C4-4B5B-8D59-DD1707258B7A}" type="sibTrans" cxnId="{19AFA757-C8B4-40EF-BAE0-35ECDF0D00D2}">
      <dgm:prSet/>
      <dgm:spPr/>
      <dgm:t>
        <a:bodyPr/>
        <a:lstStyle/>
        <a:p>
          <a:endParaRPr lang="sv-SE"/>
        </a:p>
      </dgm:t>
    </dgm:pt>
    <dgm:pt modelId="{37397154-FCEC-4099-AED0-4DCB63A97E60}">
      <dgm:prSet/>
      <dgm:spPr/>
      <dgm:t>
        <a:bodyPr/>
        <a:lstStyle/>
        <a:p>
          <a:r>
            <a:rPr lang="sv-SE" dirty="0"/>
            <a:t>Registret</a:t>
          </a:r>
        </a:p>
      </dgm:t>
    </dgm:pt>
    <dgm:pt modelId="{0F0C4E70-853A-46CD-ADEA-AC8D0CCFB183}" type="parTrans" cxnId="{DCFE80B9-8896-4DDB-85F5-64B527011FB8}">
      <dgm:prSet/>
      <dgm:spPr/>
      <dgm:t>
        <a:bodyPr/>
        <a:lstStyle/>
        <a:p>
          <a:endParaRPr lang="sv-SE"/>
        </a:p>
      </dgm:t>
    </dgm:pt>
    <dgm:pt modelId="{B312EC59-E9FD-436F-B4CB-B5D44448C5B0}" type="sibTrans" cxnId="{DCFE80B9-8896-4DDB-85F5-64B527011FB8}">
      <dgm:prSet/>
      <dgm:spPr/>
      <dgm:t>
        <a:bodyPr/>
        <a:lstStyle/>
        <a:p>
          <a:endParaRPr lang="sv-SE"/>
        </a:p>
      </dgm:t>
    </dgm:pt>
    <dgm:pt modelId="{B507F830-4AC0-463D-B9E8-9F66F299350C}" type="pres">
      <dgm:prSet presAssocID="{C664D203-2F3A-4B2A-82E4-E99BB7BB24DE}" presName="CompostProcess" presStyleCnt="0">
        <dgm:presLayoutVars>
          <dgm:dir/>
          <dgm:resizeHandles val="exact"/>
        </dgm:presLayoutVars>
      </dgm:prSet>
      <dgm:spPr/>
    </dgm:pt>
    <dgm:pt modelId="{F469AFF5-2E4C-43EC-8C94-BB9F3B785F12}" type="pres">
      <dgm:prSet presAssocID="{C664D203-2F3A-4B2A-82E4-E99BB7BB24DE}" presName="arrow" presStyleLbl="bgShp" presStyleIdx="0" presStyleCnt="1"/>
      <dgm:spPr/>
    </dgm:pt>
    <dgm:pt modelId="{3BC49C9A-EF3E-48D4-A5D8-47F52D125666}" type="pres">
      <dgm:prSet presAssocID="{C664D203-2F3A-4B2A-82E4-E99BB7BB24DE}" presName="linearProcess" presStyleCnt="0"/>
      <dgm:spPr/>
    </dgm:pt>
    <dgm:pt modelId="{AAFD6207-D8F9-43FD-994D-C4E6840477D1}" type="pres">
      <dgm:prSet presAssocID="{37397154-FCEC-4099-AED0-4DCB63A97E60}" presName="textNode" presStyleLbl="node1" presStyleIdx="0" presStyleCnt="5">
        <dgm:presLayoutVars>
          <dgm:bulletEnabled val="1"/>
        </dgm:presLayoutVars>
      </dgm:prSet>
      <dgm:spPr/>
    </dgm:pt>
    <dgm:pt modelId="{9315F244-0BF2-4E37-AF33-0B729B85F120}" type="pres">
      <dgm:prSet presAssocID="{B312EC59-E9FD-436F-B4CB-B5D44448C5B0}" presName="sibTrans" presStyleCnt="0"/>
      <dgm:spPr/>
    </dgm:pt>
    <dgm:pt modelId="{E7CAC447-912A-4AB0-8FE5-1D04E1BE8AD8}" type="pres">
      <dgm:prSet presAssocID="{76C105F6-EEBB-4F0C-AD89-3873ABED8DCB}" presName="textNode" presStyleLbl="node1" presStyleIdx="1" presStyleCnt="5">
        <dgm:presLayoutVars>
          <dgm:bulletEnabled val="1"/>
        </dgm:presLayoutVars>
      </dgm:prSet>
      <dgm:spPr/>
    </dgm:pt>
    <dgm:pt modelId="{B86C0315-6C2F-4084-A623-1D005B0ED527}" type="pres">
      <dgm:prSet presAssocID="{5928C539-50F3-4671-B390-0FB96EBEF428}" presName="sibTrans" presStyleCnt="0"/>
      <dgm:spPr/>
    </dgm:pt>
    <dgm:pt modelId="{BAE35F6A-4582-4323-9D99-EF95D72C2222}" type="pres">
      <dgm:prSet presAssocID="{0981D292-A25B-4FE2-B59E-44A489212D64}" presName="textNode" presStyleLbl="node1" presStyleIdx="2" presStyleCnt="5">
        <dgm:presLayoutVars>
          <dgm:bulletEnabled val="1"/>
        </dgm:presLayoutVars>
      </dgm:prSet>
      <dgm:spPr/>
    </dgm:pt>
    <dgm:pt modelId="{4342021F-D0AE-4CF8-B1D2-321EAD7722B1}" type="pres">
      <dgm:prSet presAssocID="{173CFDAE-EB61-4476-8D85-A5A2AC7746A1}" presName="sibTrans" presStyleCnt="0"/>
      <dgm:spPr/>
    </dgm:pt>
    <dgm:pt modelId="{1040E181-7922-4BE7-AC45-EBCA0B373302}" type="pres">
      <dgm:prSet presAssocID="{D1C14731-A396-4307-9309-DF60CEE9B83C}" presName="textNode" presStyleLbl="node1" presStyleIdx="3" presStyleCnt="5">
        <dgm:presLayoutVars>
          <dgm:bulletEnabled val="1"/>
        </dgm:presLayoutVars>
      </dgm:prSet>
      <dgm:spPr/>
    </dgm:pt>
    <dgm:pt modelId="{48B9DDBD-DB6A-403E-9713-375F0422AC0E}" type="pres">
      <dgm:prSet presAssocID="{83AB971A-F55D-4DA6-90B3-E552AF33A1AE}" presName="sibTrans" presStyleCnt="0"/>
      <dgm:spPr/>
    </dgm:pt>
    <dgm:pt modelId="{D4297C75-6479-4DAB-94B6-D8BE02EA47C4}" type="pres">
      <dgm:prSet presAssocID="{753756B9-2E31-471C-9107-DAB19C2CA5E1}" presName="textNode" presStyleLbl="node1" presStyleIdx="4" presStyleCnt="5">
        <dgm:presLayoutVars>
          <dgm:bulletEnabled val="1"/>
        </dgm:presLayoutVars>
      </dgm:prSet>
      <dgm:spPr/>
    </dgm:pt>
  </dgm:ptLst>
  <dgm:cxnLst>
    <dgm:cxn modelId="{14D7FF04-DFB9-4EDF-8D68-516890465B5B}" type="presOf" srcId="{76C105F6-EEBB-4F0C-AD89-3873ABED8DCB}" destId="{E7CAC447-912A-4AB0-8FE5-1D04E1BE8AD8}" srcOrd="0" destOrd="0" presId="urn:microsoft.com/office/officeart/2005/8/layout/hProcess9"/>
    <dgm:cxn modelId="{B5CBD00F-565D-4AB2-AAD1-6EBB13B0A19A}" type="presOf" srcId="{0981D292-A25B-4FE2-B59E-44A489212D64}" destId="{BAE35F6A-4582-4323-9D99-EF95D72C2222}" srcOrd="0" destOrd="0" presId="urn:microsoft.com/office/officeart/2005/8/layout/hProcess9"/>
    <dgm:cxn modelId="{59C91827-32D4-47F9-8769-6F51A37666DA}" type="presOf" srcId="{C664D203-2F3A-4B2A-82E4-E99BB7BB24DE}" destId="{B507F830-4AC0-463D-B9E8-9F66F299350C}" srcOrd="0" destOrd="0" presId="urn:microsoft.com/office/officeart/2005/8/layout/hProcess9"/>
    <dgm:cxn modelId="{CF75713F-BBE6-41F7-AE70-71E10FFDB4B8}" type="presOf" srcId="{D1C14731-A396-4307-9309-DF60CEE9B83C}" destId="{1040E181-7922-4BE7-AC45-EBCA0B373302}" srcOrd="0" destOrd="0" presId="urn:microsoft.com/office/officeart/2005/8/layout/hProcess9"/>
    <dgm:cxn modelId="{1E32F24D-4665-4949-BC02-208F2BEB7910}" type="presOf" srcId="{753756B9-2E31-471C-9107-DAB19C2CA5E1}" destId="{D4297C75-6479-4DAB-94B6-D8BE02EA47C4}" srcOrd="0" destOrd="0" presId="urn:microsoft.com/office/officeart/2005/8/layout/hProcess9"/>
    <dgm:cxn modelId="{19AFA757-C8B4-40EF-BAE0-35ECDF0D00D2}" srcId="{C664D203-2F3A-4B2A-82E4-E99BB7BB24DE}" destId="{753756B9-2E31-471C-9107-DAB19C2CA5E1}" srcOrd="4" destOrd="0" parTransId="{8E0ABC4D-923A-4B88-993D-44C3B68CD469}" sibTransId="{813EBEB4-37C4-4B5B-8D59-DD1707258B7A}"/>
    <dgm:cxn modelId="{CC5E188C-54DC-4DC2-8000-FD01411C1158}" type="presOf" srcId="{37397154-FCEC-4099-AED0-4DCB63A97E60}" destId="{AAFD6207-D8F9-43FD-994D-C4E6840477D1}" srcOrd="0" destOrd="0" presId="urn:microsoft.com/office/officeart/2005/8/layout/hProcess9"/>
    <dgm:cxn modelId="{5CA6A1B3-6A21-4038-9E94-922299ED227F}" srcId="{C664D203-2F3A-4B2A-82E4-E99BB7BB24DE}" destId="{D1C14731-A396-4307-9309-DF60CEE9B83C}" srcOrd="3" destOrd="0" parTransId="{8F9C2D4F-5F2A-4377-AC54-952609C38EBB}" sibTransId="{83AB971A-F55D-4DA6-90B3-E552AF33A1AE}"/>
    <dgm:cxn modelId="{DCFE80B9-8896-4DDB-85F5-64B527011FB8}" srcId="{C664D203-2F3A-4B2A-82E4-E99BB7BB24DE}" destId="{37397154-FCEC-4099-AED0-4DCB63A97E60}" srcOrd="0" destOrd="0" parTransId="{0F0C4E70-853A-46CD-ADEA-AC8D0CCFB183}" sibTransId="{B312EC59-E9FD-436F-B4CB-B5D44448C5B0}"/>
    <dgm:cxn modelId="{C42824C6-1C1F-402C-AA6A-201C7EA139C0}" srcId="{C664D203-2F3A-4B2A-82E4-E99BB7BB24DE}" destId="{76C105F6-EEBB-4F0C-AD89-3873ABED8DCB}" srcOrd="1" destOrd="0" parTransId="{DBE30B58-F5B5-4771-99AC-BC8DC95E8C62}" sibTransId="{5928C539-50F3-4671-B390-0FB96EBEF428}"/>
    <dgm:cxn modelId="{5081A6CF-ED5F-4E7A-B91C-86258B5D76EF}" srcId="{C664D203-2F3A-4B2A-82E4-E99BB7BB24DE}" destId="{0981D292-A25B-4FE2-B59E-44A489212D64}" srcOrd="2" destOrd="0" parTransId="{BF6ADF32-35A5-4207-8F79-64E462D6316C}" sibTransId="{173CFDAE-EB61-4476-8D85-A5A2AC7746A1}"/>
    <dgm:cxn modelId="{87DA3DA4-1B10-40A7-9BC1-1AF4DEADA974}" type="presParOf" srcId="{B507F830-4AC0-463D-B9E8-9F66F299350C}" destId="{F469AFF5-2E4C-43EC-8C94-BB9F3B785F12}" srcOrd="0" destOrd="0" presId="urn:microsoft.com/office/officeart/2005/8/layout/hProcess9"/>
    <dgm:cxn modelId="{3B0D292A-5470-4D12-9830-ED2922E18D52}" type="presParOf" srcId="{B507F830-4AC0-463D-B9E8-9F66F299350C}" destId="{3BC49C9A-EF3E-48D4-A5D8-47F52D125666}" srcOrd="1" destOrd="0" presId="urn:microsoft.com/office/officeart/2005/8/layout/hProcess9"/>
    <dgm:cxn modelId="{B4F68073-48C2-4E37-B158-4E22B96B9B74}" type="presParOf" srcId="{3BC49C9A-EF3E-48D4-A5D8-47F52D125666}" destId="{AAFD6207-D8F9-43FD-994D-C4E6840477D1}" srcOrd="0" destOrd="0" presId="urn:microsoft.com/office/officeart/2005/8/layout/hProcess9"/>
    <dgm:cxn modelId="{F7B1AAE9-426B-4210-B878-EB82C970CFD4}" type="presParOf" srcId="{3BC49C9A-EF3E-48D4-A5D8-47F52D125666}" destId="{9315F244-0BF2-4E37-AF33-0B729B85F120}" srcOrd="1" destOrd="0" presId="urn:microsoft.com/office/officeart/2005/8/layout/hProcess9"/>
    <dgm:cxn modelId="{F292570D-0622-4966-9797-08AB0A3649AA}" type="presParOf" srcId="{3BC49C9A-EF3E-48D4-A5D8-47F52D125666}" destId="{E7CAC447-912A-4AB0-8FE5-1D04E1BE8AD8}" srcOrd="2" destOrd="0" presId="urn:microsoft.com/office/officeart/2005/8/layout/hProcess9"/>
    <dgm:cxn modelId="{B9EE3852-DBE3-45A6-9A91-F176338DFFDC}" type="presParOf" srcId="{3BC49C9A-EF3E-48D4-A5D8-47F52D125666}" destId="{B86C0315-6C2F-4084-A623-1D005B0ED527}" srcOrd="3" destOrd="0" presId="urn:microsoft.com/office/officeart/2005/8/layout/hProcess9"/>
    <dgm:cxn modelId="{B1300467-679D-4C6B-877F-4EDEA40E6569}" type="presParOf" srcId="{3BC49C9A-EF3E-48D4-A5D8-47F52D125666}" destId="{BAE35F6A-4582-4323-9D99-EF95D72C2222}" srcOrd="4" destOrd="0" presId="urn:microsoft.com/office/officeart/2005/8/layout/hProcess9"/>
    <dgm:cxn modelId="{B174DE7A-A74F-4063-BAAC-FAC7A8768747}" type="presParOf" srcId="{3BC49C9A-EF3E-48D4-A5D8-47F52D125666}" destId="{4342021F-D0AE-4CF8-B1D2-321EAD7722B1}" srcOrd="5" destOrd="0" presId="urn:microsoft.com/office/officeart/2005/8/layout/hProcess9"/>
    <dgm:cxn modelId="{3529DF80-EE2A-4F07-80D8-E436E143371E}" type="presParOf" srcId="{3BC49C9A-EF3E-48D4-A5D8-47F52D125666}" destId="{1040E181-7922-4BE7-AC45-EBCA0B373302}" srcOrd="6" destOrd="0" presId="urn:microsoft.com/office/officeart/2005/8/layout/hProcess9"/>
    <dgm:cxn modelId="{1A18743F-9A80-4260-BE5A-764A4A3D8815}" type="presParOf" srcId="{3BC49C9A-EF3E-48D4-A5D8-47F52D125666}" destId="{48B9DDBD-DB6A-403E-9713-375F0422AC0E}" srcOrd="7" destOrd="0" presId="urn:microsoft.com/office/officeart/2005/8/layout/hProcess9"/>
    <dgm:cxn modelId="{EC20A9D4-2A41-48E3-8F6F-63B5A28E8F78}" type="presParOf" srcId="{3BC49C9A-EF3E-48D4-A5D8-47F52D125666}" destId="{D4297C75-6479-4DAB-94B6-D8BE02EA47C4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69AFF5-2E4C-43EC-8C94-BB9F3B785F12}">
      <dsp:nvSpPr>
        <dsp:cNvPr id="0" name=""/>
        <dsp:cNvSpPr/>
      </dsp:nvSpPr>
      <dsp:spPr>
        <a:xfrm>
          <a:off x="810101" y="0"/>
          <a:ext cx="9181147" cy="5352521"/>
        </a:xfrm>
        <a:prstGeom prst="rightArrow">
          <a:avLst/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tint val="4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AAFD6207-D8F9-43FD-994D-C4E6840477D1}">
      <dsp:nvSpPr>
        <dsp:cNvPr id="0" name=""/>
        <dsp:cNvSpPr/>
      </dsp:nvSpPr>
      <dsp:spPr>
        <a:xfrm>
          <a:off x="6751" y="1605756"/>
          <a:ext cx="2007574" cy="2141008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400" kern="1200" dirty="0"/>
            <a:t>Registret</a:t>
          </a:r>
        </a:p>
      </dsp:txBody>
      <dsp:txXfrm>
        <a:off x="104753" y="1703758"/>
        <a:ext cx="1811570" cy="1945004"/>
      </dsp:txXfrm>
    </dsp:sp>
    <dsp:sp modelId="{E7CAC447-912A-4AB0-8FE5-1D04E1BE8AD8}">
      <dsp:nvSpPr>
        <dsp:cNvPr id="0" name=""/>
        <dsp:cNvSpPr/>
      </dsp:nvSpPr>
      <dsp:spPr>
        <a:xfrm>
          <a:off x="2201819" y="1605756"/>
          <a:ext cx="2007574" cy="2141008"/>
        </a:xfrm>
        <a:prstGeom prst="roundRect">
          <a:avLst/>
        </a:prstGeom>
        <a:gradFill rotWithShape="0">
          <a:gsLst>
            <a:gs pos="0">
              <a:schemeClr val="accent2">
                <a:hueOff val="-363841"/>
                <a:satOff val="-20982"/>
                <a:lumOff val="215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363841"/>
                <a:satOff val="-20982"/>
                <a:lumOff val="215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363841"/>
                <a:satOff val="-20982"/>
                <a:lumOff val="215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400" kern="1200" dirty="0"/>
            <a:t>Diagnostik</a:t>
          </a:r>
        </a:p>
      </dsp:txBody>
      <dsp:txXfrm>
        <a:off x="2299821" y="1703758"/>
        <a:ext cx="1811570" cy="1945004"/>
      </dsp:txXfrm>
    </dsp:sp>
    <dsp:sp modelId="{BAE35F6A-4582-4323-9D99-EF95D72C2222}">
      <dsp:nvSpPr>
        <dsp:cNvPr id="0" name=""/>
        <dsp:cNvSpPr/>
      </dsp:nvSpPr>
      <dsp:spPr>
        <a:xfrm>
          <a:off x="4396887" y="1605756"/>
          <a:ext cx="2007574" cy="2141008"/>
        </a:xfrm>
        <a:prstGeom prst="roundRect">
          <a:avLst/>
        </a:prstGeom>
        <a:gradFill rotWithShape="0">
          <a:gsLst>
            <a:gs pos="0">
              <a:schemeClr val="accent2">
                <a:hueOff val="-727682"/>
                <a:satOff val="-41964"/>
                <a:lumOff val="431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727682"/>
                <a:satOff val="-41964"/>
                <a:lumOff val="431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727682"/>
                <a:satOff val="-41964"/>
                <a:lumOff val="431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400" kern="1200" dirty="0"/>
            <a:t>Operation</a:t>
          </a:r>
        </a:p>
      </dsp:txBody>
      <dsp:txXfrm>
        <a:off x="4494889" y="1703758"/>
        <a:ext cx="1811570" cy="1945004"/>
      </dsp:txXfrm>
    </dsp:sp>
    <dsp:sp modelId="{1040E181-7922-4BE7-AC45-EBCA0B373302}">
      <dsp:nvSpPr>
        <dsp:cNvPr id="0" name=""/>
        <dsp:cNvSpPr/>
      </dsp:nvSpPr>
      <dsp:spPr>
        <a:xfrm>
          <a:off x="6591956" y="1605756"/>
          <a:ext cx="2007574" cy="2141008"/>
        </a:xfrm>
        <a:prstGeom prst="roundRect">
          <a:avLst/>
        </a:prstGeom>
        <a:gradFill rotWithShape="0">
          <a:gsLst>
            <a:gs pos="0">
              <a:schemeClr val="accent2">
                <a:hueOff val="-1091522"/>
                <a:satOff val="-62946"/>
                <a:lumOff val="647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091522"/>
                <a:satOff val="-62946"/>
                <a:lumOff val="647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091522"/>
                <a:satOff val="-62946"/>
                <a:lumOff val="647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400" kern="1200" dirty="0"/>
            <a:t>8-veckorsenkät</a:t>
          </a:r>
        </a:p>
      </dsp:txBody>
      <dsp:txXfrm>
        <a:off x="6689958" y="1703758"/>
        <a:ext cx="1811570" cy="1945004"/>
      </dsp:txXfrm>
    </dsp:sp>
    <dsp:sp modelId="{D4297C75-6479-4DAB-94B6-D8BE02EA47C4}">
      <dsp:nvSpPr>
        <dsp:cNvPr id="0" name=""/>
        <dsp:cNvSpPr/>
      </dsp:nvSpPr>
      <dsp:spPr>
        <a:xfrm>
          <a:off x="8787024" y="1605756"/>
          <a:ext cx="2007574" cy="2141008"/>
        </a:xfrm>
        <a:prstGeom prst="roundRect">
          <a:avLst/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400" kern="1200" dirty="0"/>
            <a:t>1-årsenkät</a:t>
          </a:r>
        </a:p>
      </dsp:txBody>
      <dsp:txXfrm>
        <a:off x="8885026" y="1703758"/>
        <a:ext cx="1811570" cy="19450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om du vill redigera mall för underrubrikformat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EE37C-6320-4901-BC96-412AF7F63DF7}" type="datetimeFigureOut">
              <a:rPr lang="sv-SE" smtClean="0"/>
              <a:t>2024-06-20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21859-53E8-45BA-BEFF-9C4D5D51C5D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316665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EE37C-6320-4901-BC96-412AF7F63DF7}" type="datetimeFigureOut">
              <a:rPr lang="sv-SE" smtClean="0"/>
              <a:t>2024-06-20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21859-53E8-45BA-BEFF-9C4D5D51C5D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733352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EE37C-6320-4901-BC96-412AF7F63DF7}" type="datetimeFigureOut">
              <a:rPr lang="sv-SE" smtClean="0"/>
              <a:t>2024-06-20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21859-53E8-45BA-BEFF-9C4D5D51C5D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162217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EE37C-6320-4901-BC96-412AF7F63DF7}" type="datetimeFigureOut">
              <a:rPr lang="sv-SE" smtClean="0"/>
              <a:t>2024-06-20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21859-53E8-45BA-BEFF-9C4D5D51C5D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911173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EE37C-6320-4901-BC96-412AF7F63DF7}" type="datetimeFigureOut">
              <a:rPr lang="sv-SE" smtClean="0"/>
              <a:t>2024-06-20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21859-53E8-45BA-BEFF-9C4D5D51C5D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209398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EE37C-6320-4901-BC96-412AF7F63DF7}" type="datetimeFigureOut">
              <a:rPr lang="sv-SE" smtClean="0"/>
              <a:t>2024-06-20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21859-53E8-45BA-BEFF-9C4D5D51C5D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145367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EE37C-6320-4901-BC96-412AF7F63DF7}" type="datetimeFigureOut">
              <a:rPr lang="sv-SE" smtClean="0"/>
              <a:t>2024-06-20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21859-53E8-45BA-BEFF-9C4D5D51C5D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166822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EE37C-6320-4901-BC96-412AF7F63DF7}" type="datetimeFigureOut">
              <a:rPr lang="sv-SE" smtClean="0"/>
              <a:t>2024-06-20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21859-53E8-45BA-BEFF-9C4D5D51C5D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983088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EE37C-6320-4901-BC96-412AF7F63DF7}" type="datetimeFigureOut">
              <a:rPr lang="sv-SE" smtClean="0"/>
              <a:t>2024-06-20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21859-53E8-45BA-BEFF-9C4D5D51C5D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136383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EE37C-6320-4901-BC96-412AF7F63DF7}" type="datetimeFigureOut">
              <a:rPr lang="sv-SE" smtClean="0"/>
              <a:t>2024-06-20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21859-53E8-45BA-BEFF-9C4D5D51C5D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480007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EE37C-6320-4901-BC96-412AF7F63DF7}" type="datetimeFigureOut">
              <a:rPr lang="sv-SE" smtClean="0"/>
              <a:t>2024-06-20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21859-53E8-45BA-BEFF-9C4D5D51C5D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271330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6EE37C-6320-4901-BC96-412AF7F63DF7}" type="datetimeFigureOut">
              <a:rPr lang="sv-SE" smtClean="0"/>
              <a:t>2024-06-20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021859-53E8-45BA-BEFF-9C4D5D51C5D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34520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backenbottenutbildning.se/index.php/metodik/patientinformation" TargetMode="Externa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>
                <a:solidFill>
                  <a:srgbClr val="0963AE"/>
                </a:solidFill>
              </a:rPr>
              <a:t>Årsrapport 2023</a:t>
            </a:r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229350" cy="1590675"/>
          </a:xfrm>
          <a:prstGeom prst="rect">
            <a:avLst/>
          </a:prstGeom>
        </p:spPr>
      </p:pic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sv-SE" sz="3600" dirty="0">
                <a:solidFill>
                  <a:srgbClr val="8AA650"/>
                </a:solidFill>
              </a:rPr>
              <a:t>Grad 3 och 4-bristningar</a:t>
            </a:r>
          </a:p>
          <a:p>
            <a:r>
              <a:rPr lang="sv-SE" sz="3600" dirty="0">
                <a:solidFill>
                  <a:srgbClr val="8AA650"/>
                </a:solidFill>
              </a:rPr>
              <a:t>Sofia Pihl</a:t>
            </a:r>
          </a:p>
        </p:txBody>
      </p:sp>
      <p:pic>
        <p:nvPicPr>
          <p:cNvPr id="7" name="Bildobjekt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5367" y="204787"/>
            <a:ext cx="4324350" cy="118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8658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 1"/>
          <p:cNvGrpSpPr/>
          <p:nvPr/>
        </p:nvGrpSpPr>
        <p:grpSpPr>
          <a:xfrm>
            <a:off x="9959776" y="206424"/>
            <a:ext cx="2007574" cy="2141008"/>
            <a:chOff x="2201819" y="1605756"/>
            <a:chExt cx="2007574" cy="2141008"/>
          </a:xfrm>
          <a:scene3d>
            <a:camera prst="orthographicFront"/>
            <a:lightRig rig="flat" dir="t"/>
          </a:scene3d>
        </p:grpSpPr>
        <p:sp>
          <p:nvSpPr>
            <p:cNvPr id="3" name="Rektangel med rundade hörn 2"/>
            <p:cNvSpPr/>
            <p:nvPr/>
          </p:nvSpPr>
          <p:spPr>
            <a:xfrm>
              <a:off x="2201819" y="1605756"/>
              <a:ext cx="2007574" cy="2141008"/>
            </a:xfrm>
            <a:prstGeom prst="roundRect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-363841"/>
                <a:satOff val="-20982"/>
                <a:lumOff val="2157"/>
                <a:alphaOff val="0"/>
              </a:schemeClr>
            </a:fillRef>
            <a:effectRef idx="2">
              <a:schemeClr val="accent2">
                <a:hueOff val="-363841"/>
                <a:satOff val="-20982"/>
                <a:lumOff val="2157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sv-SE"/>
            </a:p>
          </p:txBody>
        </p:sp>
        <p:sp>
          <p:nvSpPr>
            <p:cNvPr id="4" name="textruta 3"/>
            <p:cNvSpPr txBox="1"/>
            <p:nvPr/>
          </p:nvSpPr>
          <p:spPr>
            <a:xfrm>
              <a:off x="2299821" y="1703758"/>
              <a:ext cx="1811570" cy="194500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v-SE" sz="2400" kern="1200" dirty="0"/>
                <a:t>Diagnostik</a:t>
              </a:r>
            </a:p>
          </p:txBody>
        </p:sp>
      </p:grpSp>
      <p:sp>
        <p:nvSpPr>
          <p:cNvPr id="9" name="Rubrik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12" name="officeArt object" descr="Picture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365125"/>
            <a:ext cx="4494510" cy="5811838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graphicFrame>
        <p:nvGraphicFramePr>
          <p:cNvPr id="13" name="Platshållare för innehåll 12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728020613"/>
              </p:ext>
            </p:extLst>
          </p:nvPr>
        </p:nvGraphicFramePr>
        <p:xfrm>
          <a:off x="5848305" y="365125"/>
          <a:ext cx="4209473" cy="51283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Rektangel 13"/>
          <p:cNvSpPr/>
          <p:nvPr/>
        </p:nvSpPr>
        <p:spPr>
          <a:xfrm>
            <a:off x="5848305" y="5493472"/>
            <a:ext cx="41114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000"/>
              </a:spcBef>
              <a:spcAft>
                <a:spcPts val="0"/>
              </a:spcAft>
            </a:pPr>
            <a:r>
              <a:rPr lang="sv-SE" i="1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Times New Roman" panose="02020603050405020304" pitchFamily="18" charset="0"/>
                <a:cs typeface="Arial Unicode MS"/>
              </a:rPr>
              <a:t>Andel kliniker som nått målvärdet 90 % för bedömning av interna </a:t>
            </a:r>
            <a:r>
              <a:rPr lang="sv-SE" i="1" dirty="0" err="1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Times New Roman" panose="02020603050405020304" pitchFamily="18" charset="0"/>
                <a:cs typeface="Arial Unicode MS"/>
              </a:rPr>
              <a:t>sfinktern</a:t>
            </a:r>
            <a:r>
              <a:rPr lang="sv-SE" i="1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Times New Roman" panose="02020603050405020304" pitchFamily="18" charset="0"/>
                <a:cs typeface="Arial Unicode MS"/>
              </a:rPr>
              <a:t> vid grad 3- och 4-bristning.</a:t>
            </a:r>
            <a:endParaRPr lang="sv-SE" sz="2400" b="1" dirty="0">
              <a:solidFill>
                <a:srgbClr val="404040"/>
              </a:solidFill>
              <a:uFill>
                <a:solidFill>
                  <a:srgbClr val="404040"/>
                </a:solidFill>
              </a:uFill>
              <a:latin typeface="Calibri" panose="020F0502020204030204" pitchFamily="34" charset="0"/>
              <a:cs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384013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3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 1"/>
          <p:cNvGrpSpPr/>
          <p:nvPr/>
        </p:nvGrpSpPr>
        <p:grpSpPr>
          <a:xfrm>
            <a:off x="9959776" y="206424"/>
            <a:ext cx="2007574" cy="2141008"/>
            <a:chOff x="2201819" y="1605756"/>
            <a:chExt cx="2007574" cy="2141008"/>
          </a:xfrm>
          <a:scene3d>
            <a:camera prst="orthographicFront"/>
            <a:lightRig rig="flat" dir="t"/>
          </a:scene3d>
        </p:grpSpPr>
        <p:sp>
          <p:nvSpPr>
            <p:cNvPr id="3" name="Rektangel med rundade hörn 2"/>
            <p:cNvSpPr/>
            <p:nvPr/>
          </p:nvSpPr>
          <p:spPr>
            <a:xfrm>
              <a:off x="2201819" y="1605756"/>
              <a:ext cx="2007574" cy="2141008"/>
            </a:xfrm>
            <a:prstGeom prst="roundRect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-363841"/>
                <a:satOff val="-20982"/>
                <a:lumOff val="2157"/>
                <a:alphaOff val="0"/>
              </a:schemeClr>
            </a:fillRef>
            <a:effectRef idx="2">
              <a:schemeClr val="accent2">
                <a:hueOff val="-363841"/>
                <a:satOff val="-20982"/>
                <a:lumOff val="2157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sv-SE"/>
            </a:p>
          </p:txBody>
        </p:sp>
        <p:sp>
          <p:nvSpPr>
            <p:cNvPr id="4" name="textruta 3"/>
            <p:cNvSpPr txBox="1"/>
            <p:nvPr/>
          </p:nvSpPr>
          <p:spPr>
            <a:xfrm>
              <a:off x="2299821" y="1703758"/>
              <a:ext cx="1811570" cy="194500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v-SE" sz="2400" kern="1200" dirty="0"/>
                <a:t>Diagnostik</a:t>
              </a:r>
            </a:p>
          </p:txBody>
        </p:sp>
      </p:grpSp>
      <p:pic>
        <p:nvPicPr>
          <p:cNvPr id="5" name="officeArt object" descr="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762577" y="508000"/>
            <a:ext cx="7744113" cy="5792787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</p:spTree>
    <p:extLst>
      <p:ext uri="{BB962C8B-B14F-4D97-AF65-F5344CB8AC3E}">
        <p14:creationId xmlns:p14="http://schemas.microsoft.com/office/powerpoint/2010/main" val="16295612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 1"/>
          <p:cNvGrpSpPr/>
          <p:nvPr/>
        </p:nvGrpSpPr>
        <p:grpSpPr>
          <a:xfrm>
            <a:off x="9959776" y="206424"/>
            <a:ext cx="2007574" cy="2141008"/>
            <a:chOff x="2201819" y="1605756"/>
            <a:chExt cx="2007574" cy="2141008"/>
          </a:xfrm>
          <a:scene3d>
            <a:camera prst="orthographicFront"/>
            <a:lightRig rig="flat" dir="t"/>
          </a:scene3d>
        </p:grpSpPr>
        <p:sp>
          <p:nvSpPr>
            <p:cNvPr id="3" name="Rektangel med rundade hörn 2"/>
            <p:cNvSpPr/>
            <p:nvPr/>
          </p:nvSpPr>
          <p:spPr>
            <a:xfrm>
              <a:off x="2201819" y="1605756"/>
              <a:ext cx="2007574" cy="2141008"/>
            </a:xfrm>
            <a:prstGeom prst="roundRect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-363841"/>
                <a:satOff val="-20982"/>
                <a:lumOff val="2157"/>
                <a:alphaOff val="0"/>
              </a:schemeClr>
            </a:fillRef>
            <a:effectRef idx="2">
              <a:schemeClr val="accent2">
                <a:hueOff val="-363841"/>
                <a:satOff val="-20982"/>
                <a:lumOff val="2157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sv-SE"/>
            </a:p>
          </p:txBody>
        </p:sp>
        <p:sp>
          <p:nvSpPr>
            <p:cNvPr id="4" name="textruta 3"/>
            <p:cNvSpPr txBox="1"/>
            <p:nvPr/>
          </p:nvSpPr>
          <p:spPr>
            <a:xfrm>
              <a:off x="2299821" y="1703758"/>
              <a:ext cx="1811570" cy="194500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v-SE" sz="2400" kern="1200" dirty="0"/>
                <a:t>Diagnostik</a:t>
              </a:r>
            </a:p>
          </p:txBody>
        </p:sp>
      </p:grpSp>
      <p:pic>
        <p:nvPicPr>
          <p:cNvPr id="6" name="Picture 2">
            <a:extLst>
              <a:ext uri="{FF2B5EF4-FFF2-40B4-BE49-F238E27FC236}">
                <a16:creationId xmlns:a16="http://schemas.microsoft.com/office/drawing/2014/main" id="{23731FFC-D7E0-C745-9D74-5BA2CB345F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930" y="683865"/>
            <a:ext cx="4664270" cy="5657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Rak pilkoppling 10"/>
          <p:cNvCxnSpPr/>
          <p:nvPr/>
        </p:nvCxnSpPr>
        <p:spPr>
          <a:xfrm flipH="1">
            <a:off x="4701309" y="2955636"/>
            <a:ext cx="2697018" cy="1662546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ak pilkoppling 14"/>
          <p:cNvCxnSpPr/>
          <p:nvPr/>
        </p:nvCxnSpPr>
        <p:spPr>
          <a:xfrm flipH="1">
            <a:off x="4032985" y="4331368"/>
            <a:ext cx="3647975" cy="616017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Ellips 16"/>
          <p:cNvSpPr/>
          <p:nvPr/>
        </p:nvSpPr>
        <p:spPr>
          <a:xfrm>
            <a:off x="7093527" y="2031999"/>
            <a:ext cx="2866249" cy="1200727"/>
          </a:xfrm>
          <a:prstGeom prst="ellipse">
            <a:avLst/>
          </a:prstGeom>
          <a:solidFill>
            <a:srgbClr val="CF683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Externa </a:t>
            </a:r>
            <a:r>
              <a:rPr lang="sv-SE" dirty="0" err="1"/>
              <a:t>sfinktern</a:t>
            </a:r>
            <a:endParaRPr lang="sv-SE" dirty="0"/>
          </a:p>
        </p:txBody>
      </p:sp>
      <p:sp>
        <p:nvSpPr>
          <p:cNvPr id="19" name="Ellips 18"/>
          <p:cNvSpPr/>
          <p:nvPr/>
        </p:nvSpPr>
        <p:spPr>
          <a:xfrm>
            <a:off x="7398327" y="3474720"/>
            <a:ext cx="2992582" cy="1583581"/>
          </a:xfrm>
          <a:prstGeom prst="ellipse">
            <a:avLst/>
          </a:prstGeom>
          <a:solidFill>
            <a:srgbClr val="CF683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Interna </a:t>
            </a:r>
            <a:r>
              <a:rPr lang="sv-SE" dirty="0" err="1"/>
              <a:t>sfinktern</a:t>
            </a:r>
            <a:endParaRPr lang="sv-SE" dirty="0"/>
          </a:p>
        </p:txBody>
      </p:sp>
      <p:cxnSp>
        <p:nvCxnSpPr>
          <p:cNvPr id="7" name="Rak pilkoppling 6"/>
          <p:cNvCxnSpPr/>
          <p:nvPr/>
        </p:nvCxnSpPr>
        <p:spPr>
          <a:xfrm flipH="1" flipV="1">
            <a:off x="3298676" y="4842822"/>
            <a:ext cx="3188751" cy="1203205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Ellips 12"/>
          <p:cNvSpPr/>
          <p:nvPr/>
        </p:nvSpPr>
        <p:spPr>
          <a:xfrm>
            <a:off x="6169794" y="5390148"/>
            <a:ext cx="4221115" cy="1203158"/>
          </a:xfrm>
          <a:prstGeom prst="ellipse">
            <a:avLst/>
          </a:prstGeom>
          <a:solidFill>
            <a:srgbClr val="CF683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 err="1"/>
              <a:t>Linea</a:t>
            </a:r>
            <a:r>
              <a:rPr lang="sv-SE" dirty="0"/>
              <a:t> </a:t>
            </a:r>
            <a:r>
              <a:rPr lang="sv-SE" dirty="0" err="1"/>
              <a:t>dentata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18317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 3"/>
          <p:cNvGrpSpPr/>
          <p:nvPr/>
        </p:nvGrpSpPr>
        <p:grpSpPr>
          <a:xfrm>
            <a:off x="10052140" y="169478"/>
            <a:ext cx="2007574" cy="2141008"/>
            <a:chOff x="4396887" y="1605756"/>
            <a:chExt cx="2007574" cy="2141008"/>
          </a:xfrm>
          <a:scene3d>
            <a:camera prst="orthographicFront"/>
            <a:lightRig rig="flat" dir="t"/>
          </a:scene3d>
        </p:grpSpPr>
        <p:sp>
          <p:nvSpPr>
            <p:cNvPr id="5" name="Rektangel med rundade hörn 4"/>
            <p:cNvSpPr/>
            <p:nvPr/>
          </p:nvSpPr>
          <p:spPr>
            <a:xfrm>
              <a:off x="4396887" y="1605756"/>
              <a:ext cx="2007574" cy="2141008"/>
            </a:xfrm>
            <a:prstGeom prst="roundRect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-727682"/>
                <a:satOff val="-41964"/>
                <a:lumOff val="4314"/>
                <a:alphaOff val="0"/>
              </a:schemeClr>
            </a:fillRef>
            <a:effectRef idx="2">
              <a:schemeClr val="accent2">
                <a:hueOff val="-727682"/>
                <a:satOff val="-41964"/>
                <a:lumOff val="4314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sv-SE"/>
            </a:p>
          </p:txBody>
        </p:sp>
        <p:sp>
          <p:nvSpPr>
            <p:cNvPr id="6" name="textruta 5"/>
            <p:cNvSpPr txBox="1"/>
            <p:nvPr/>
          </p:nvSpPr>
          <p:spPr>
            <a:xfrm>
              <a:off x="4494889" y="1703758"/>
              <a:ext cx="1811570" cy="194500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v-SE" sz="2400" kern="1200" dirty="0"/>
                <a:t>Operation</a:t>
              </a:r>
            </a:p>
          </p:txBody>
        </p:sp>
      </p:grpSp>
      <p:pic>
        <p:nvPicPr>
          <p:cNvPr id="7" name="officeArt object" descr="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214993" y="170634"/>
            <a:ext cx="5753100" cy="6574790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pic>
        <p:nvPicPr>
          <p:cNvPr id="8" name="officeArt object" descr="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3860800" y="170634"/>
            <a:ext cx="5753100" cy="6574790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</p:spTree>
    <p:extLst>
      <p:ext uri="{BB962C8B-B14F-4D97-AF65-F5344CB8AC3E}">
        <p14:creationId xmlns:p14="http://schemas.microsoft.com/office/powerpoint/2010/main" val="2039169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 3"/>
          <p:cNvGrpSpPr/>
          <p:nvPr/>
        </p:nvGrpSpPr>
        <p:grpSpPr>
          <a:xfrm>
            <a:off x="10052140" y="169478"/>
            <a:ext cx="2007574" cy="2141008"/>
            <a:chOff x="4396887" y="1605756"/>
            <a:chExt cx="2007574" cy="2141008"/>
          </a:xfrm>
          <a:scene3d>
            <a:camera prst="orthographicFront"/>
            <a:lightRig rig="flat" dir="t"/>
          </a:scene3d>
        </p:grpSpPr>
        <p:sp>
          <p:nvSpPr>
            <p:cNvPr id="5" name="Rektangel med rundade hörn 4"/>
            <p:cNvSpPr/>
            <p:nvPr/>
          </p:nvSpPr>
          <p:spPr>
            <a:xfrm>
              <a:off x="4396887" y="1605756"/>
              <a:ext cx="2007574" cy="2141008"/>
            </a:xfrm>
            <a:prstGeom prst="roundRect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-727682"/>
                <a:satOff val="-41964"/>
                <a:lumOff val="4314"/>
                <a:alphaOff val="0"/>
              </a:schemeClr>
            </a:fillRef>
            <a:effectRef idx="2">
              <a:schemeClr val="accent2">
                <a:hueOff val="-727682"/>
                <a:satOff val="-41964"/>
                <a:lumOff val="4314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sv-SE"/>
            </a:p>
          </p:txBody>
        </p:sp>
        <p:sp>
          <p:nvSpPr>
            <p:cNvPr id="6" name="textruta 5"/>
            <p:cNvSpPr txBox="1"/>
            <p:nvPr/>
          </p:nvSpPr>
          <p:spPr>
            <a:xfrm>
              <a:off x="4494889" y="1703758"/>
              <a:ext cx="1811570" cy="194500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v-SE" sz="2400" kern="1200" dirty="0"/>
                <a:t>Operation</a:t>
              </a:r>
            </a:p>
          </p:txBody>
        </p:sp>
      </p:grpSp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Hur kan vi upprätthålla kompetens?</a:t>
            </a:r>
          </a:p>
        </p:txBody>
      </p:sp>
      <p:sp>
        <p:nvSpPr>
          <p:cNvPr id="7" name="Platshållare för text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400" dirty="0"/>
              <a:t>Vara två operatörer.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400" dirty="0"/>
              <a:t>Simuleringar – öva ihop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400" dirty="0"/>
              <a:t>Fortbildning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400" dirty="0"/>
              <a:t>Vänta till dagtid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v-SE" sz="2200" dirty="0"/>
              <a:t>Men svårt med minskat </a:t>
            </a:r>
            <a:r>
              <a:rPr lang="sv-SE" sz="2200" dirty="0" err="1"/>
              <a:t>elektivt</a:t>
            </a:r>
            <a:r>
              <a:rPr lang="sv-SE" sz="2200" dirty="0"/>
              <a:t> operationsutrymme</a:t>
            </a:r>
          </a:p>
          <a:p>
            <a:endParaRPr lang="sv-SE" dirty="0"/>
          </a:p>
        </p:txBody>
      </p:sp>
      <p:sp>
        <p:nvSpPr>
          <p:cNvPr id="9" name="Platshållare för innehåll 8">
            <a:extLst>
              <a:ext uri="{FF2B5EF4-FFF2-40B4-BE49-F238E27FC236}">
                <a16:creationId xmlns:a16="http://schemas.microsoft.com/office/drawing/2014/main" id="{1AA3F870-F6D8-3A09-4028-EAA7278FFB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970339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 3"/>
          <p:cNvGrpSpPr/>
          <p:nvPr/>
        </p:nvGrpSpPr>
        <p:grpSpPr>
          <a:xfrm>
            <a:off x="10052140" y="169478"/>
            <a:ext cx="2007574" cy="2141008"/>
            <a:chOff x="4396887" y="1605756"/>
            <a:chExt cx="2007574" cy="2141008"/>
          </a:xfrm>
          <a:scene3d>
            <a:camera prst="orthographicFront"/>
            <a:lightRig rig="flat" dir="t"/>
          </a:scene3d>
        </p:grpSpPr>
        <p:sp>
          <p:nvSpPr>
            <p:cNvPr id="5" name="Rektangel med rundade hörn 4"/>
            <p:cNvSpPr/>
            <p:nvPr/>
          </p:nvSpPr>
          <p:spPr>
            <a:xfrm>
              <a:off x="4396887" y="1605756"/>
              <a:ext cx="2007574" cy="2141008"/>
            </a:xfrm>
            <a:prstGeom prst="roundRect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-727682"/>
                <a:satOff val="-41964"/>
                <a:lumOff val="4314"/>
                <a:alphaOff val="0"/>
              </a:schemeClr>
            </a:fillRef>
            <a:effectRef idx="2">
              <a:schemeClr val="accent2">
                <a:hueOff val="-727682"/>
                <a:satOff val="-41964"/>
                <a:lumOff val="4314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sv-SE"/>
            </a:p>
          </p:txBody>
        </p:sp>
        <p:sp>
          <p:nvSpPr>
            <p:cNvPr id="6" name="textruta 5"/>
            <p:cNvSpPr txBox="1"/>
            <p:nvPr/>
          </p:nvSpPr>
          <p:spPr>
            <a:xfrm>
              <a:off x="4494889" y="1703758"/>
              <a:ext cx="1811570" cy="194500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v-SE" sz="2400" kern="1200" dirty="0"/>
                <a:t>Operation</a:t>
              </a:r>
            </a:p>
          </p:txBody>
        </p:sp>
      </p:grpSp>
      <p:pic>
        <p:nvPicPr>
          <p:cNvPr id="7" name="officeArt object" descr="Picture"/>
          <p:cNvPicPr>
            <a:picLocks noGrp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635267" y="394636"/>
            <a:ext cx="5274645" cy="6217920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pic>
        <p:nvPicPr>
          <p:cNvPr id="8" name="officeArt object" descr="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6208612" y="2914316"/>
            <a:ext cx="5753100" cy="3698240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</p:spTree>
    <p:extLst>
      <p:ext uri="{BB962C8B-B14F-4D97-AF65-F5344CB8AC3E}">
        <p14:creationId xmlns:p14="http://schemas.microsoft.com/office/powerpoint/2010/main" val="1284270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 2"/>
          <p:cNvGrpSpPr/>
          <p:nvPr/>
        </p:nvGrpSpPr>
        <p:grpSpPr>
          <a:xfrm>
            <a:off x="10058848" y="163936"/>
            <a:ext cx="2007574" cy="2141008"/>
            <a:chOff x="6591956" y="1605756"/>
            <a:chExt cx="2007574" cy="2141008"/>
          </a:xfrm>
          <a:scene3d>
            <a:camera prst="orthographicFront"/>
            <a:lightRig rig="flat" dir="t"/>
          </a:scene3d>
        </p:grpSpPr>
        <p:sp>
          <p:nvSpPr>
            <p:cNvPr id="4" name="Rektangel med rundade hörn 3"/>
            <p:cNvSpPr/>
            <p:nvPr/>
          </p:nvSpPr>
          <p:spPr>
            <a:xfrm>
              <a:off x="6591956" y="1605756"/>
              <a:ext cx="2007574" cy="2141008"/>
            </a:xfrm>
            <a:prstGeom prst="roundRect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-1091522"/>
                <a:satOff val="-62946"/>
                <a:lumOff val="6471"/>
                <a:alphaOff val="0"/>
              </a:schemeClr>
            </a:fillRef>
            <a:effectRef idx="2">
              <a:schemeClr val="accent2">
                <a:hueOff val="-1091522"/>
                <a:satOff val="-62946"/>
                <a:lumOff val="6471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sv-SE"/>
            </a:p>
          </p:txBody>
        </p:sp>
        <p:sp>
          <p:nvSpPr>
            <p:cNvPr id="5" name="textruta 4"/>
            <p:cNvSpPr txBox="1"/>
            <p:nvPr/>
          </p:nvSpPr>
          <p:spPr>
            <a:xfrm>
              <a:off x="6689958" y="1703758"/>
              <a:ext cx="1811570" cy="194500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v-SE" sz="2400" kern="1200" dirty="0"/>
                <a:t>8-veckorsenkät</a:t>
              </a:r>
            </a:p>
          </p:txBody>
        </p:sp>
      </p:grpSp>
      <p:pic>
        <p:nvPicPr>
          <p:cNvPr id="6" name="officeArt object" descr="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279134" y="261938"/>
            <a:ext cx="6267850" cy="6427620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graphicFrame>
        <p:nvGraphicFramePr>
          <p:cNvPr id="7" name="Tabell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7651008"/>
              </p:ext>
            </p:extLst>
          </p:nvPr>
        </p:nvGraphicFramePr>
        <p:xfrm>
          <a:off x="6930188" y="2577340"/>
          <a:ext cx="5038232" cy="41122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9116">
                  <a:extLst>
                    <a:ext uri="{9D8B030D-6E8A-4147-A177-3AD203B41FA5}">
                      <a16:colId xmlns:a16="http://schemas.microsoft.com/office/drawing/2014/main" val="2680370361"/>
                    </a:ext>
                  </a:extLst>
                </a:gridCol>
                <a:gridCol w="2519116">
                  <a:extLst>
                    <a:ext uri="{9D8B030D-6E8A-4147-A177-3AD203B41FA5}">
                      <a16:colId xmlns:a16="http://schemas.microsoft.com/office/drawing/2014/main" val="2476928332"/>
                    </a:ext>
                  </a:extLst>
                </a:gridCol>
              </a:tblGrid>
              <a:tr h="1028054">
                <a:tc>
                  <a:txBody>
                    <a:bodyPr/>
                    <a:lstStyle/>
                    <a:p>
                      <a:pPr algn="ctr"/>
                      <a:r>
                        <a:rPr lang="sv-SE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rPr>
                        <a:t>Av liten eller ingen betydelse</a:t>
                      </a:r>
                    </a:p>
                  </a:txBody>
                  <a:tcPr anchor="ctr">
                    <a:solidFill>
                      <a:srgbClr val="C9B1AF"/>
                    </a:solidFill>
                  </a:tcPr>
                </a:tc>
                <a:tc>
                  <a:txBody>
                    <a:bodyPr/>
                    <a:lstStyle/>
                    <a:p>
                      <a:pPr lvl="1" algn="ctr"/>
                      <a:r>
                        <a:rPr lang="sv-SE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0,4%</a:t>
                      </a:r>
                    </a:p>
                  </a:txBody>
                  <a:tcPr anchor="ctr">
                    <a:solidFill>
                      <a:srgbClr val="C9B1A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0207563"/>
                  </a:ext>
                </a:extLst>
              </a:tr>
              <a:tr h="1028054">
                <a:tc>
                  <a:txBody>
                    <a:bodyPr/>
                    <a:lstStyle/>
                    <a:p>
                      <a:pPr algn="ctr"/>
                      <a:r>
                        <a:rPr lang="sv-SE" dirty="0">
                          <a:latin typeface="Times New Roman" panose="02020603050405020304" pitchFamily="18" charset="0"/>
                        </a:rPr>
                        <a:t>Av ganska</a:t>
                      </a:r>
                      <a:r>
                        <a:rPr lang="sv-SE" baseline="0" dirty="0">
                          <a:latin typeface="Times New Roman" panose="02020603050405020304" pitchFamily="18" charset="0"/>
                        </a:rPr>
                        <a:t> stor betydelse</a:t>
                      </a:r>
                      <a:endParaRPr lang="sv-SE" dirty="0">
                        <a:latin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C9B1AF"/>
                    </a:solidFill>
                  </a:tcPr>
                </a:tc>
                <a:tc>
                  <a:txBody>
                    <a:bodyPr/>
                    <a:lstStyle/>
                    <a:p>
                      <a:pPr lvl="1" algn="ctr"/>
                      <a:r>
                        <a:rPr lang="sv-SE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2%</a:t>
                      </a:r>
                    </a:p>
                  </a:txBody>
                  <a:tcPr anchor="ctr">
                    <a:solidFill>
                      <a:srgbClr val="C9B1A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8175481"/>
                  </a:ext>
                </a:extLst>
              </a:tr>
              <a:tr h="1028054">
                <a:tc>
                  <a:txBody>
                    <a:bodyPr/>
                    <a:lstStyle/>
                    <a:p>
                      <a:pPr algn="ctr"/>
                      <a:r>
                        <a:rPr lang="sv-SE" dirty="0">
                          <a:latin typeface="Times New Roman" panose="02020603050405020304" pitchFamily="18" charset="0"/>
                        </a:rPr>
                        <a:t>Av stor betydelse</a:t>
                      </a:r>
                    </a:p>
                  </a:txBody>
                  <a:tcPr anchor="ctr">
                    <a:solidFill>
                      <a:srgbClr val="C9B1AF"/>
                    </a:solidFill>
                  </a:tcPr>
                </a:tc>
                <a:tc>
                  <a:txBody>
                    <a:bodyPr/>
                    <a:lstStyle/>
                    <a:p>
                      <a:pPr lvl="1" algn="ctr"/>
                      <a:r>
                        <a:rPr lang="sv-SE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24%</a:t>
                      </a:r>
                    </a:p>
                  </a:txBody>
                  <a:tcPr anchor="ctr">
                    <a:solidFill>
                      <a:srgbClr val="C9B1A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1976016"/>
                  </a:ext>
                </a:extLst>
              </a:tr>
              <a:tr h="1028054">
                <a:tc>
                  <a:txBody>
                    <a:bodyPr/>
                    <a:lstStyle/>
                    <a:p>
                      <a:pPr algn="ctr"/>
                      <a:r>
                        <a:rPr lang="sv-SE" dirty="0">
                          <a:latin typeface="Times New Roman" panose="02020603050405020304" pitchFamily="18" charset="0"/>
                        </a:rPr>
                        <a:t>AV allra största betydelse</a:t>
                      </a:r>
                    </a:p>
                  </a:txBody>
                  <a:tcPr anchor="ctr">
                    <a:solidFill>
                      <a:srgbClr val="C9B1AF"/>
                    </a:solidFill>
                  </a:tcPr>
                </a:tc>
                <a:tc>
                  <a:txBody>
                    <a:bodyPr/>
                    <a:lstStyle/>
                    <a:p>
                      <a:pPr lvl="1" algn="ctr"/>
                      <a:r>
                        <a:rPr lang="sv-SE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73%</a:t>
                      </a:r>
                    </a:p>
                  </a:txBody>
                  <a:tcPr anchor="ctr">
                    <a:solidFill>
                      <a:srgbClr val="C9B1A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12194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02050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 2"/>
          <p:cNvGrpSpPr/>
          <p:nvPr/>
        </p:nvGrpSpPr>
        <p:grpSpPr>
          <a:xfrm>
            <a:off x="9972137" y="160338"/>
            <a:ext cx="2007574" cy="2141008"/>
            <a:chOff x="6591956" y="1605756"/>
            <a:chExt cx="2007574" cy="2141008"/>
          </a:xfrm>
          <a:scene3d>
            <a:camera prst="orthographicFront"/>
            <a:lightRig rig="flat" dir="t"/>
          </a:scene3d>
        </p:grpSpPr>
        <p:sp>
          <p:nvSpPr>
            <p:cNvPr id="4" name="Rektangel med rundade hörn 3"/>
            <p:cNvSpPr/>
            <p:nvPr/>
          </p:nvSpPr>
          <p:spPr>
            <a:xfrm>
              <a:off x="6591956" y="1605756"/>
              <a:ext cx="2007574" cy="2141008"/>
            </a:xfrm>
            <a:prstGeom prst="roundRect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-1091522"/>
                <a:satOff val="-62946"/>
                <a:lumOff val="6471"/>
                <a:alphaOff val="0"/>
              </a:schemeClr>
            </a:fillRef>
            <a:effectRef idx="2">
              <a:schemeClr val="accent2">
                <a:hueOff val="-1091522"/>
                <a:satOff val="-62946"/>
                <a:lumOff val="6471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sv-SE"/>
            </a:p>
          </p:txBody>
        </p:sp>
        <p:sp>
          <p:nvSpPr>
            <p:cNvPr id="5" name="textruta 4"/>
            <p:cNvSpPr txBox="1"/>
            <p:nvPr/>
          </p:nvSpPr>
          <p:spPr>
            <a:xfrm>
              <a:off x="6689958" y="1703758"/>
              <a:ext cx="1811570" cy="194500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v-SE" sz="2400" kern="1200" dirty="0"/>
                <a:t>8-veckorsenkät</a:t>
              </a:r>
            </a:p>
          </p:txBody>
        </p:sp>
      </p:grpSp>
      <p:sp>
        <p:nvSpPr>
          <p:cNvPr id="6" name="Platshållare för innehåll 5"/>
          <p:cNvSpPr>
            <a:spLocks noGrp="1"/>
          </p:cNvSpPr>
          <p:nvPr>
            <p:ph type="body" idx="4294967295"/>
          </p:nvPr>
        </p:nvSpPr>
        <p:spPr>
          <a:xfrm>
            <a:off x="2454442" y="1681163"/>
            <a:ext cx="6978316" cy="82391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sv-SE" dirty="0"/>
              <a:t>Bäckenbottenutbildning.se</a:t>
            </a:r>
            <a:endParaRPr lang="sv-SE" dirty="0">
              <a:hlinkClick r:id="rId2"/>
            </a:endParaRPr>
          </a:p>
          <a:p>
            <a:pPr marL="0" indent="0">
              <a:buNone/>
            </a:pPr>
            <a:r>
              <a:rPr lang="sv-SE" dirty="0">
                <a:hlinkClick r:id="rId2"/>
              </a:rPr>
              <a:t>Patientinformation på 11 språk</a:t>
            </a:r>
            <a:endParaRPr lang="sv-SE" dirty="0"/>
          </a:p>
          <a:p>
            <a:pPr marL="0" indent="0">
              <a:buNone/>
            </a:pPr>
            <a:endParaRPr lang="sv-SE" dirty="0"/>
          </a:p>
        </p:txBody>
      </p:sp>
      <p:sp>
        <p:nvSpPr>
          <p:cNvPr id="7" name="AutoShape 2" descr="LEGO 60330 Sjukhus - LEGO City - BricksDirect Tillstånd Nytt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379070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 2"/>
          <p:cNvGrpSpPr/>
          <p:nvPr/>
        </p:nvGrpSpPr>
        <p:grpSpPr>
          <a:xfrm>
            <a:off x="10058848" y="163936"/>
            <a:ext cx="2007574" cy="2141008"/>
            <a:chOff x="6591956" y="1605756"/>
            <a:chExt cx="2007574" cy="2141008"/>
          </a:xfrm>
          <a:scene3d>
            <a:camera prst="orthographicFront"/>
            <a:lightRig rig="flat" dir="t"/>
          </a:scene3d>
        </p:grpSpPr>
        <p:sp>
          <p:nvSpPr>
            <p:cNvPr id="4" name="Rektangel med rundade hörn 3"/>
            <p:cNvSpPr/>
            <p:nvPr/>
          </p:nvSpPr>
          <p:spPr>
            <a:xfrm>
              <a:off x="6591956" y="1605756"/>
              <a:ext cx="2007574" cy="2141008"/>
            </a:xfrm>
            <a:prstGeom prst="roundRect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-1091522"/>
                <a:satOff val="-62946"/>
                <a:lumOff val="6471"/>
                <a:alphaOff val="0"/>
              </a:schemeClr>
            </a:fillRef>
            <a:effectRef idx="2">
              <a:schemeClr val="accent2">
                <a:hueOff val="-1091522"/>
                <a:satOff val="-62946"/>
                <a:lumOff val="6471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sv-SE"/>
            </a:p>
          </p:txBody>
        </p:sp>
        <p:sp>
          <p:nvSpPr>
            <p:cNvPr id="5" name="textruta 4"/>
            <p:cNvSpPr txBox="1"/>
            <p:nvPr/>
          </p:nvSpPr>
          <p:spPr>
            <a:xfrm>
              <a:off x="6689958" y="1703758"/>
              <a:ext cx="1811570" cy="194500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v-SE" sz="2400" kern="1200" dirty="0"/>
                <a:t>8-veckorsenkät</a:t>
              </a:r>
            </a:p>
          </p:txBody>
        </p:sp>
      </p:grpSp>
      <p:pic>
        <p:nvPicPr>
          <p:cNvPr id="6" name="officeArt object" descr="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485876" y="163936"/>
            <a:ext cx="5753100" cy="6574790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</p:spTree>
    <p:extLst>
      <p:ext uri="{BB962C8B-B14F-4D97-AF65-F5344CB8AC3E}">
        <p14:creationId xmlns:p14="http://schemas.microsoft.com/office/powerpoint/2010/main" val="41269396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 2"/>
          <p:cNvGrpSpPr/>
          <p:nvPr/>
        </p:nvGrpSpPr>
        <p:grpSpPr>
          <a:xfrm>
            <a:off x="10058848" y="163936"/>
            <a:ext cx="2007574" cy="2141008"/>
            <a:chOff x="6591956" y="1605756"/>
            <a:chExt cx="2007574" cy="2141008"/>
          </a:xfrm>
          <a:scene3d>
            <a:camera prst="orthographicFront"/>
            <a:lightRig rig="flat" dir="t"/>
          </a:scene3d>
        </p:grpSpPr>
        <p:sp>
          <p:nvSpPr>
            <p:cNvPr id="4" name="Rektangel med rundade hörn 3"/>
            <p:cNvSpPr/>
            <p:nvPr/>
          </p:nvSpPr>
          <p:spPr>
            <a:xfrm>
              <a:off x="6591956" y="1605756"/>
              <a:ext cx="2007574" cy="2141008"/>
            </a:xfrm>
            <a:prstGeom prst="roundRect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-1091522"/>
                <a:satOff val="-62946"/>
                <a:lumOff val="6471"/>
                <a:alphaOff val="0"/>
              </a:schemeClr>
            </a:fillRef>
            <a:effectRef idx="2">
              <a:schemeClr val="accent2">
                <a:hueOff val="-1091522"/>
                <a:satOff val="-62946"/>
                <a:lumOff val="6471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sv-SE"/>
            </a:p>
          </p:txBody>
        </p:sp>
        <p:sp>
          <p:nvSpPr>
            <p:cNvPr id="5" name="textruta 4"/>
            <p:cNvSpPr txBox="1"/>
            <p:nvPr/>
          </p:nvSpPr>
          <p:spPr>
            <a:xfrm>
              <a:off x="6689958" y="1703758"/>
              <a:ext cx="1811570" cy="194500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v-SE" sz="2400" kern="1200" dirty="0"/>
                <a:t>8-veckorsenkät</a:t>
              </a:r>
            </a:p>
          </p:txBody>
        </p:sp>
      </p:grp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122646" cy="1325563"/>
          </a:xfrm>
        </p:spPr>
        <p:txBody>
          <a:bodyPr/>
          <a:lstStyle/>
          <a:p>
            <a:pPr algn="ctr"/>
            <a:r>
              <a:rPr lang="sv-SE" dirty="0"/>
              <a:t>När blir jag som vanligt?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Återgång till normal aktivitet – 6 dagar.</a:t>
            </a:r>
          </a:p>
          <a:p>
            <a:pPr lvl="1"/>
            <a:r>
              <a:rPr lang="sv-SE" dirty="0"/>
              <a:t>2022 – 5 dagar</a:t>
            </a:r>
          </a:p>
          <a:p>
            <a:pPr lvl="1"/>
            <a:r>
              <a:rPr lang="sv-SE" dirty="0"/>
              <a:t>Framfallsoperation 3 dagar</a:t>
            </a:r>
          </a:p>
          <a:p>
            <a:pPr lvl="1"/>
            <a:endParaRPr lang="sv-SE" dirty="0"/>
          </a:p>
        </p:txBody>
      </p:sp>
      <p:sp>
        <p:nvSpPr>
          <p:cNvPr id="8" name="AutoShape 4" descr="https://i.ebayimg.com/images/g/JpoAAOSwTi5lQkTj/s-l1200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604896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28866500"/>
              </p:ext>
            </p:extLst>
          </p:nvPr>
        </p:nvGraphicFramePr>
        <p:xfrm>
          <a:off x="728663" y="719666"/>
          <a:ext cx="10801350" cy="53525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914503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 2"/>
          <p:cNvGrpSpPr/>
          <p:nvPr/>
        </p:nvGrpSpPr>
        <p:grpSpPr>
          <a:xfrm>
            <a:off x="10058848" y="163936"/>
            <a:ext cx="2007574" cy="2141008"/>
            <a:chOff x="6591956" y="1605756"/>
            <a:chExt cx="2007574" cy="2141008"/>
          </a:xfrm>
          <a:scene3d>
            <a:camera prst="orthographicFront"/>
            <a:lightRig rig="flat" dir="t"/>
          </a:scene3d>
        </p:grpSpPr>
        <p:sp>
          <p:nvSpPr>
            <p:cNvPr id="4" name="Rektangel med rundade hörn 3"/>
            <p:cNvSpPr/>
            <p:nvPr/>
          </p:nvSpPr>
          <p:spPr>
            <a:xfrm>
              <a:off x="6591956" y="1605756"/>
              <a:ext cx="2007574" cy="2141008"/>
            </a:xfrm>
            <a:prstGeom prst="roundRect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-1091522"/>
                <a:satOff val="-62946"/>
                <a:lumOff val="6471"/>
                <a:alphaOff val="0"/>
              </a:schemeClr>
            </a:fillRef>
            <a:effectRef idx="2">
              <a:schemeClr val="accent2">
                <a:hueOff val="-1091522"/>
                <a:satOff val="-62946"/>
                <a:lumOff val="6471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sv-SE"/>
            </a:p>
          </p:txBody>
        </p:sp>
        <p:sp>
          <p:nvSpPr>
            <p:cNvPr id="5" name="textruta 4"/>
            <p:cNvSpPr txBox="1"/>
            <p:nvPr/>
          </p:nvSpPr>
          <p:spPr>
            <a:xfrm>
              <a:off x="6689958" y="1703758"/>
              <a:ext cx="1811570" cy="194500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v-SE" sz="2400" kern="1200" dirty="0"/>
                <a:t>8-veckorsenkät</a:t>
              </a:r>
            </a:p>
          </p:txBody>
        </p:sp>
      </p:grpSp>
      <p:pic>
        <p:nvPicPr>
          <p:cNvPr id="6" name="officeArt object" descr="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726508" y="967338"/>
            <a:ext cx="4365257" cy="4937243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pic>
        <p:nvPicPr>
          <p:cNvPr id="14" name="officeArt object" descr="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5420774" y="967337"/>
            <a:ext cx="3925358" cy="4937243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</p:spTree>
    <p:extLst>
      <p:ext uri="{BB962C8B-B14F-4D97-AF65-F5344CB8AC3E}">
        <p14:creationId xmlns:p14="http://schemas.microsoft.com/office/powerpoint/2010/main" val="2807958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 2"/>
          <p:cNvGrpSpPr/>
          <p:nvPr/>
        </p:nvGrpSpPr>
        <p:grpSpPr>
          <a:xfrm>
            <a:off x="10058848" y="163936"/>
            <a:ext cx="2007574" cy="2141008"/>
            <a:chOff x="6591956" y="1605756"/>
            <a:chExt cx="2007574" cy="2141008"/>
          </a:xfrm>
          <a:scene3d>
            <a:camera prst="orthographicFront"/>
            <a:lightRig rig="flat" dir="t"/>
          </a:scene3d>
        </p:grpSpPr>
        <p:sp>
          <p:nvSpPr>
            <p:cNvPr id="4" name="Rektangel med rundade hörn 3"/>
            <p:cNvSpPr/>
            <p:nvPr/>
          </p:nvSpPr>
          <p:spPr>
            <a:xfrm>
              <a:off x="6591956" y="1605756"/>
              <a:ext cx="2007574" cy="2141008"/>
            </a:xfrm>
            <a:prstGeom prst="roundRect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-1091522"/>
                <a:satOff val="-62946"/>
                <a:lumOff val="6471"/>
                <a:alphaOff val="0"/>
              </a:schemeClr>
            </a:fillRef>
            <a:effectRef idx="2">
              <a:schemeClr val="accent2">
                <a:hueOff val="-1091522"/>
                <a:satOff val="-62946"/>
                <a:lumOff val="6471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sv-SE"/>
            </a:p>
          </p:txBody>
        </p:sp>
        <p:sp>
          <p:nvSpPr>
            <p:cNvPr id="5" name="textruta 4"/>
            <p:cNvSpPr txBox="1"/>
            <p:nvPr/>
          </p:nvSpPr>
          <p:spPr>
            <a:xfrm>
              <a:off x="6689958" y="1703758"/>
              <a:ext cx="1811570" cy="194500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v-SE" sz="2400" kern="1200" dirty="0"/>
                <a:t>8-veckorsenkät</a:t>
              </a:r>
            </a:p>
          </p:txBody>
        </p:sp>
      </p:grpSp>
      <p:pic>
        <p:nvPicPr>
          <p:cNvPr id="6" name="officeArt object" descr="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1640907" y="163936"/>
            <a:ext cx="5753100" cy="6574790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</p:spTree>
    <p:extLst>
      <p:ext uri="{BB962C8B-B14F-4D97-AF65-F5344CB8AC3E}">
        <p14:creationId xmlns:p14="http://schemas.microsoft.com/office/powerpoint/2010/main" val="38256558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p 5"/>
          <p:cNvGrpSpPr/>
          <p:nvPr/>
        </p:nvGrpSpPr>
        <p:grpSpPr>
          <a:xfrm>
            <a:off x="10049224" y="144686"/>
            <a:ext cx="2007574" cy="2141008"/>
            <a:chOff x="8787024" y="1605756"/>
            <a:chExt cx="2007574" cy="2141008"/>
          </a:xfrm>
          <a:scene3d>
            <a:camera prst="orthographicFront"/>
            <a:lightRig rig="flat" dir="t"/>
          </a:scene3d>
        </p:grpSpPr>
        <p:sp>
          <p:nvSpPr>
            <p:cNvPr id="7" name="Rektangel med rundade hörn 6"/>
            <p:cNvSpPr/>
            <p:nvPr/>
          </p:nvSpPr>
          <p:spPr>
            <a:xfrm>
              <a:off x="8787024" y="1605756"/>
              <a:ext cx="2007574" cy="2141008"/>
            </a:xfrm>
            <a:prstGeom prst="roundRect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-1455363"/>
                <a:satOff val="-83928"/>
                <a:lumOff val="8628"/>
                <a:alphaOff val="0"/>
              </a:schemeClr>
            </a:fillRef>
            <a:effectRef idx="2">
              <a:schemeClr val="accent2">
                <a:hueOff val="-1455363"/>
                <a:satOff val="-83928"/>
                <a:lumOff val="8628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sv-SE"/>
            </a:p>
          </p:txBody>
        </p:sp>
        <p:sp>
          <p:nvSpPr>
            <p:cNvPr id="8" name="textruta 7"/>
            <p:cNvSpPr txBox="1"/>
            <p:nvPr/>
          </p:nvSpPr>
          <p:spPr>
            <a:xfrm>
              <a:off x="8885026" y="1703758"/>
              <a:ext cx="1811570" cy="194500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v-SE" sz="2400" kern="1200" dirty="0"/>
                <a:t>1-årsenkät</a:t>
              </a:r>
            </a:p>
          </p:txBody>
        </p:sp>
      </p:grpSp>
      <p:pic>
        <p:nvPicPr>
          <p:cNvPr id="9" name="officeArt object" descr="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668754" y="552450"/>
            <a:ext cx="5789797" cy="6091288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</p:spTree>
    <p:extLst>
      <p:ext uri="{BB962C8B-B14F-4D97-AF65-F5344CB8AC3E}">
        <p14:creationId xmlns:p14="http://schemas.microsoft.com/office/powerpoint/2010/main" val="30050364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p 5"/>
          <p:cNvGrpSpPr/>
          <p:nvPr/>
        </p:nvGrpSpPr>
        <p:grpSpPr>
          <a:xfrm>
            <a:off x="10049224" y="144686"/>
            <a:ext cx="2007574" cy="2141008"/>
            <a:chOff x="8787024" y="1605756"/>
            <a:chExt cx="2007574" cy="2141008"/>
          </a:xfrm>
          <a:scene3d>
            <a:camera prst="orthographicFront"/>
            <a:lightRig rig="flat" dir="t"/>
          </a:scene3d>
        </p:grpSpPr>
        <p:sp>
          <p:nvSpPr>
            <p:cNvPr id="7" name="Rektangel med rundade hörn 6"/>
            <p:cNvSpPr/>
            <p:nvPr/>
          </p:nvSpPr>
          <p:spPr>
            <a:xfrm>
              <a:off x="8787024" y="1605756"/>
              <a:ext cx="2007574" cy="2141008"/>
            </a:xfrm>
            <a:prstGeom prst="roundRect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-1455363"/>
                <a:satOff val="-83928"/>
                <a:lumOff val="8628"/>
                <a:alphaOff val="0"/>
              </a:schemeClr>
            </a:fillRef>
            <a:effectRef idx="2">
              <a:schemeClr val="accent2">
                <a:hueOff val="-1455363"/>
                <a:satOff val="-83928"/>
                <a:lumOff val="8628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sv-SE"/>
            </a:p>
          </p:txBody>
        </p:sp>
        <p:sp>
          <p:nvSpPr>
            <p:cNvPr id="8" name="textruta 7"/>
            <p:cNvSpPr txBox="1"/>
            <p:nvPr/>
          </p:nvSpPr>
          <p:spPr>
            <a:xfrm>
              <a:off x="8885026" y="1703758"/>
              <a:ext cx="1811570" cy="194500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v-SE" sz="2400" kern="1200" dirty="0"/>
                <a:t>1-årsenkät</a:t>
              </a:r>
            </a:p>
          </p:txBody>
        </p:sp>
      </p:grpSp>
      <p:pic>
        <p:nvPicPr>
          <p:cNvPr id="5" name="officeArt object" descr="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1463040" y="1579879"/>
            <a:ext cx="7509510" cy="4628415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</p:spTree>
    <p:extLst>
      <p:ext uri="{BB962C8B-B14F-4D97-AF65-F5344CB8AC3E}">
        <p14:creationId xmlns:p14="http://schemas.microsoft.com/office/powerpoint/2010/main" val="35310008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p 5"/>
          <p:cNvGrpSpPr/>
          <p:nvPr/>
        </p:nvGrpSpPr>
        <p:grpSpPr>
          <a:xfrm>
            <a:off x="10049224" y="144686"/>
            <a:ext cx="2007574" cy="2141008"/>
            <a:chOff x="8787024" y="1605756"/>
            <a:chExt cx="2007574" cy="2141008"/>
          </a:xfrm>
          <a:scene3d>
            <a:camera prst="orthographicFront"/>
            <a:lightRig rig="flat" dir="t"/>
          </a:scene3d>
        </p:grpSpPr>
        <p:sp>
          <p:nvSpPr>
            <p:cNvPr id="7" name="Rektangel med rundade hörn 6"/>
            <p:cNvSpPr/>
            <p:nvPr/>
          </p:nvSpPr>
          <p:spPr>
            <a:xfrm>
              <a:off x="8787024" y="1605756"/>
              <a:ext cx="2007574" cy="2141008"/>
            </a:xfrm>
            <a:prstGeom prst="roundRect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-1455363"/>
                <a:satOff val="-83928"/>
                <a:lumOff val="8628"/>
                <a:alphaOff val="0"/>
              </a:schemeClr>
            </a:fillRef>
            <a:effectRef idx="2">
              <a:schemeClr val="accent2">
                <a:hueOff val="-1455363"/>
                <a:satOff val="-83928"/>
                <a:lumOff val="8628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sv-SE"/>
            </a:p>
          </p:txBody>
        </p:sp>
        <p:sp>
          <p:nvSpPr>
            <p:cNvPr id="8" name="textruta 7"/>
            <p:cNvSpPr txBox="1"/>
            <p:nvPr/>
          </p:nvSpPr>
          <p:spPr>
            <a:xfrm>
              <a:off x="8885026" y="1703758"/>
              <a:ext cx="1811570" cy="194500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v-SE" sz="2400" kern="1200" dirty="0"/>
                <a:t>1-årsenkät</a:t>
              </a:r>
            </a:p>
          </p:txBody>
        </p:sp>
      </p:grpSp>
      <p:pic>
        <p:nvPicPr>
          <p:cNvPr id="5" name="officeArt object" descr="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158616" y="1155032"/>
            <a:ext cx="4769519" cy="5577321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pic>
        <p:nvPicPr>
          <p:cNvPr id="9" name="officeArt object" descr="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5113016" y="1155032"/>
            <a:ext cx="4751326" cy="5577321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</p:spTree>
    <p:extLst>
      <p:ext uri="{BB962C8B-B14F-4D97-AF65-F5344CB8AC3E}">
        <p14:creationId xmlns:p14="http://schemas.microsoft.com/office/powerpoint/2010/main" val="733580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p 5"/>
          <p:cNvGrpSpPr/>
          <p:nvPr/>
        </p:nvGrpSpPr>
        <p:grpSpPr>
          <a:xfrm>
            <a:off x="10049224" y="144686"/>
            <a:ext cx="2007574" cy="2141008"/>
            <a:chOff x="8787024" y="1605756"/>
            <a:chExt cx="2007574" cy="2141008"/>
          </a:xfrm>
          <a:scene3d>
            <a:camera prst="orthographicFront"/>
            <a:lightRig rig="flat" dir="t"/>
          </a:scene3d>
        </p:grpSpPr>
        <p:sp>
          <p:nvSpPr>
            <p:cNvPr id="7" name="Rektangel med rundade hörn 6"/>
            <p:cNvSpPr/>
            <p:nvPr/>
          </p:nvSpPr>
          <p:spPr>
            <a:xfrm>
              <a:off x="8787024" y="1605756"/>
              <a:ext cx="2007574" cy="2141008"/>
            </a:xfrm>
            <a:prstGeom prst="roundRect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-1455363"/>
                <a:satOff val="-83928"/>
                <a:lumOff val="8628"/>
                <a:alphaOff val="0"/>
              </a:schemeClr>
            </a:fillRef>
            <a:effectRef idx="2">
              <a:schemeClr val="accent2">
                <a:hueOff val="-1455363"/>
                <a:satOff val="-83928"/>
                <a:lumOff val="8628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sv-SE"/>
            </a:p>
          </p:txBody>
        </p:sp>
        <p:sp>
          <p:nvSpPr>
            <p:cNvPr id="8" name="textruta 7"/>
            <p:cNvSpPr txBox="1"/>
            <p:nvPr/>
          </p:nvSpPr>
          <p:spPr>
            <a:xfrm>
              <a:off x="8885026" y="1703758"/>
              <a:ext cx="1811570" cy="194500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v-SE" sz="2400" kern="1200" dirty="0"/>
                <a:t>1-årsenkät</a:t>
              </a:r>
            </a:p>
          </p:txBody>
        </p:sp>
      </p:grpSp>
      <p:pic>
        <p:nvPicPr>
          <p:cNvPr id="5" name="officeArt object" descr="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1794911" y="144686"/>
            <a:ext cx="5753100" cy="6574790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</p:spTree>
    <p:extLst>
      <p:ext uri="{BB962C8B-B14F-4D97-AF65-F5344CB8AC3E}">
        <p14:creationId xmlns:p14="http://schemas.microsoft.com/office/powerpoint/2010/main" val="10840595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p 5"/>
          <p:cNvGrpSpPr/>
          <p:nvPr/>
        </p:nvGrpSpPr>
        <p:grpSpPr>
          <a:xfrm>
            <a:off x="10049224" y="144686"/>
            <a:ext cx="2007574" cy="2141008"/>
            <a:chOff x="8787024" y="1605756"/>
            <a:chExt cx="2007574" cy="2141008"/>
          </a:xfrm>
          <a:scene3d>
            <a:camera prst="orthographicFront"/>
            <a:lightRig rig="flat" dir="t"/>
          </a:scene3d>
        </p:grpSpPr>
        <p:sp>
          <p:nvSpPr>
            <p:cNvPr id="7" name="Rektangel med rundade hörn 6"/>
            <p:cNvSpPr/>
            <p:nvPr/>
          </p:nvSpPr>
          <p:spPr>
            <a:xfrm>
              <a:off x="8787024" y="1605756"/>
              <a:ext cx="2007574" cy="2141008"/>
            </a:xfrm>
            <a:prstGeom prst="roundRect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-1455363"/>
                <a:satOff val="-83928"/>
                <a:lumOff val="8628"/>
                <a:alphaOff val="0"/>
              </a:schemeClr>
            </a:fillRef>
            <a:effectRef idx="2">
              <a:schemeClr val="accent2">
                <a:hueOff val="-1455363"/>
                <a:satOff val="-83928"/>
                <a:lumOff val="8628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sv-SE"/>
            </a:p>
          </p:txBody>
        </p:sp>
        <p:sp>
          <p:nvSpPr>
            <p:cNvPr id="8" name="textruta 7"/>
            <p:cNvSpPr txBox="1"/>
            <p:nvPr/>
          </p:nvSpPr>
          <p:spPr>
            <a:xfrm>
              <a:off x="8885026" y="1703758"/>
              <a:ext cx="1811570" cy="194500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v-SE" sz="2400" kern="1200" dirty="0"/>
                <a:t>1-årsenkät</a:t>
              </a:r>
            </a:p>
          </p:txBody>
        </p:sp>
      </p:grpSp>
      <p:pic>
        <p:nvPicPr>
          <p:cNvPr id="5" name="officeArt object" descr="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3219450" y="1579880"/>
            <a:ext cx="5753100" cy="3698240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</p:spTree>
    <p:extLst>
      <p:ext uri="{BB962C8B-B14F-4D97-AF65-F5344CB8AC3E}">
        <p14:creationId xmlns:p14="http://schemas.microsoft.com/office/powerpoint/2010/main" val="32211305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p 5"/>
          <p:cNvGrpSpPr/>
          <p:nvPr/>
        </p:nvGrpSpPr>
        <p:grpSpPr>
          <a:xfrm>
            <a:off x="10049224" y="144686"/>
            <a:ext cx="2007574" cy="2141008"/>
            <a:chOff x="8787024" y="1605756"/>
            <a:chExt cx="2007574" cy="2141008"/>
          </a:xfrm>
          <a:scene3d>
            <a:camera prst="orthographicFront"/>
            <a:lightRig rig="flat" dir="t"/>
          </a:scene3d>
        </p:grpSpPr>
        <p:sp>
          <p:nvSpPr>
            <p:cNvPr id="7" name="Rektangel med rundade hörn 6"/>
            <p:cNvSpPr/>
            <p:nvPr/>
          </p:nvSpPr>
          <p:spPr>
            <a:xfrm>
              <a:off x="8787024" y="1605756"/>
              <a:ext cx="2007574" cy="2141008"/>
            </a:xfrm>
            <a:prstGeom prst="roundRect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-1455363"/>
                <a:satOff val="-83928"/>
                <a:lumOff val="8628"/>
                <a:alphaOff val="0"/>
              </a:schemeClr>
            </a:fillRef>
            <a:effectRef idx="2">
              <a:schemeClr val="accent2">
                <a:hueOff val="-1455363"/>
                <a:satOff val="-83928"/>
                <a:lumOff val="8628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sv-SE"/>
            </a:p>
          </p:txBody>
        </p:sp>
        <p:sp>
          <p:nvSpPr>
            <p:cNvPr id="8" name="textruta 7"/>
            <p:cNvSpPr txBox="1"/>
            <p:nvPr/>
          </p:nvSpPr>
          <p:spPr>
            <a:xfrm>
              <a:off x="8885026" y="1703758"/>
              <a:ext cx="1811570" cy="194500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v-SE" sz="2400" kern="1200" dirty="0"/>
                <a:t>1-årsenkät</a:t>
              </a:r>
            </a:p>
          </p:txBody>
        </p:sp>
      </p:grpSp>
      <p:pic>
        <p:nvPicPr>
          <p:cNvPr id="5" name="officeArt object" descr="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3219450" y="141605"/>
            <a:ext cx="5753100" cy="6574790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</p:spTree>
    <p:extLst>
      <p:ext uri="{BB962C8B-B14F-4D97-AF65-F5344CB8AC3E}">
        <p14:creationId xmlns:p14="http://schemas.microsoft.com/office/powerpoint/2010/main" val="22176969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ruta 7"/>
          <p:cNvSpPr txBox="1"/>
          <p:nvPr/>
        </p:nvSpPr>
        <p:spPr>
          <a:xfrm>
            <a:off x="10147226" y="242688"/>
            <a:ext cx="1811570" cy="1945004"/>
          </a:xfrm>
          <a:prstGeom prst="rect">
            <a:avLst/>
          </a:prstGeom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sv-SE" sz="2400" kern="1200" dirty="0"/>
              <a:t>1-årsekät</a:t>
            </a:r>
          </a:p>
        </p:txBody>
      </p:sp>
      <p:sp>
        <p:nvSpPr>
          <p:cNvPr id="4" name="Rektangel 3"/>
          <p:cNvSpPr/>
          <p:nvPr/>
        </p:nvSpPr>
        <p:spPr>
          <a:xfrm>
            <a:off x="4848031" y="3126868"/>
            <a:ext cx="18218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v-SE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07DBA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Tack! </a:t>
            </a:r>
          </a:p>
        </p:txBody>
      </p:sp>
    </p:spTree>
    <p:extLst>
      <p:ext uri="{BB962C8B-B14F-4D97-AF65-F5344CB8AC3E}">
        <p14:creationId xmlns:p14="http://schemas.microsoft.com/office/powerpoint/2010/main" val="36154092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 1"/>
          <p:cNvGrpSpPr/>
          <p:nvPr/>
        </p:nvGrpSpPr>
        <p:grpSpPr>
          <a:xfrm>
            <a:off x="10024431" y="132533"/>
            <a:ext cx="2007574" cy="2141008"/>
            <a:chOff x="6751" y="1605756"/>
            <a:chExt cx="2007574" cy="2141008"/>
          </a:xfrm>
          <a:scene3d>
            <a:camera prst="orthographicFront"/>
            <a:lightRig rig="flat" dir="t"/>
          </a:scene3d>
        </p:grpSpPr>
        <p:sp>
          <p:nvSpPr>
            <p:cNvPr id="3" name="Rektangel med rundade hörn 2"/>
            <p:cNvSpPr/>
            <p:nvPr/>
          </p:nvSpPr>
          <p:spPr>
            <a:xfrm>
              <a:off x="6751" y="1605756"/>
              <a:ext cx="2007574" cy="2141008"/>
            </a:xfrm>
            <a:prstGeom prst="roundRect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sv-SE"/>
            </a:p>
          </p:txBody>
        </p:sp>
        <p:sp>
          <p:nvSpPr>
            <p:cNvPr id="4" name="textruta 3"/>
            <p:cNvSpPr txBox="1"/>
            <p:nvPr/>
          </p:nvSpPr>
          <p:spPr>
            <a:xfrm>
              <a:off x="104753" y="1703758"/>
              <a:ext cx="1811570" cy="194500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v-SE" sz="2400" kern="1200" dirty="0"/>
                <a:t>Registret</a:t>
              </a:r>
            </a:p>
          </p:txBody>
        </p:sp>
      </p:grpSp>
      <p:sp>
        <p:nvSpPr>
          <p:cNvPr id="5" name="Rubrik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Population – vilka är i registret?</a:t>
            </a:r>
          </a:p>
        </p:txBody>
      </p:sp>
      <p:sp>
        <p:nvSpPr>
          <p:cNvPr id="7" name="Platshållare för innehåll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sv-SE" dirty="0"/>
              <a:t>1939 kvinnor</a:t>
            </a:r>
          </a:p>
          <a:p>
            <a:r>
              <a:rPr lang="sv-SE" dirty="0"/>
              <a:t>Medelålder 30 år.</a:t>
            </a:r>
          </a:p>
          <a:p>
            <a:r>
              <a:rPr lang="sv-SE" dirty="0"/>
              <a:t>82,3 % vaginala förstföderskor</a:t>
            </a:r>
          </a:p>
          <a:p>
            <a:r>
              <a:rPr lang="sv-SE" dirty="0"/>
              <a:t>18 % hade haft en sfinkterskada tidigare</a:t>
            </a:r>
          </a:p>
        </p:txBody>
      </p:sp>
      <p:graphicFrame>
        <p:nvGraphicFramePr>
          <p:cNvPr id="8" name="Platshållare för innehåll 7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265418614"/>
              </p:ext>
            </p:extLst>
          </p:nvPr>
        </p:nvGraphicFramePr>
        <p:xfrm>
          <a:off x="838200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005735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 1"/>
          <p:cNvGrpSpPr/>
          <p:nvPr/>
        </p:nvGrpSpPr>
        <p:grpSpPr>
          <a:xfrm>
            <a:off x="10024431" y="132533"/>
            <a:ext cx="2007574" cy="2141008"/>
            <a:chOff x="6751" y="1605756"/>
            <a:chExt cx="2007574" cy="2141008"/>
          </a:xfrm>
          <a:scene3d>
            <a:camera prst="orthographicFront"/>
            <a:lightRig rig="flat" dir="t"/>
          </a:scene3d>
        </p:grpSpPr>
        <p:sp>
          <p:nvSpPr>
            <p:cNvPr id="3" name="Rektangel med rundade hörn 2"/>
            <p:cNvSpPr/>
            <p:nvPr/>
          </p:nvSpPr>
          <p:spPr>
            <a:xfrm>
              <a:off x="6751" y="1605756"/>
              <a:ext cx="2007574" cy="2141008"/>
            </a:xfrm>
            <a:prstGeom prst="roundRect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sv-SE"/>
            </a:p>
          </p:txBody>
        </p:sp>
        <p:sp>
          <p:nvSpPr>
            <p:cNvPr id="4" name="textruta 3"/>
            <p:cNvSpPr txBox="1"/>
            <p:nvPr/>
          </p:nvSpPr>
          <p:spPr>
            <a:xfrm>
              <a:off x="104753" y="1703758"/>
              <a:ext cx="1811570" cy="194500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v-SE" sz="2400" kern="1200" dirty="0"/>
                <a:t>Registret</a:t>
              </a:r>
            </a:p>
          </p:txBody>
        </p:sp>
      </p:grpSp>
      <p:pic>
        <p:nvPicPr>
          <p:cNvPr id="5" name="officeArt object" descr="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1096048" y="674256"/>
            <a:ext cx="8094134" cy="5762604"/>
          </a:xfrm>
          <a:prstGeom prst="rect">
            <a:avLst/>
          </a:prstGeom>
          <a:solidFill>
            <a:srgbClr val="F57F33"/>
          </a:solidFill>
          <a:ln w="12700" cap="flat">
            <a:noFill/>
            <a:miter lim="400000"/>
          </a:ln>
          <a:effectLst/>
        </p:spPr>
      </p:pic>
    </p:spTree>
    <p:extLst>
      <p:ext uri="{BB962C8B-B14F-4D97-AF65-F5344CB8AC3E}">
        <p14:creationId xmlns:p14="http://schemas.microsoft.com/office/powerpoint/2010/main" val="10891993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 1"/>
          <p:cNvGrpSpPr/>
          <p:nvPr/>
        </p:nvGrpSpPr>
        <p:grpSpPr>
          <a:xfrm>
            <a:off x="10024431" y="132533"/>
            <a:ext cx="2007574" cy="2141008"/>
            <a:chOff x="6751" y="1605756"/>
            <a:chExt cx="2007574" cy="2141008"/>
          </a:xfrm>
          <a:scene3d>
            <a:camera prst="orthographicFront"/>
            <a:lightRig rig="flat" dir="t"/>
          </a:scene3d>
        </p:grpSpPr>
        <p:sp>
          <p:nvSpPr>
            <p:cNvPr id="3" name="Rektangel med rundade hörn 2"/>
            <p:cNvSpPr/>
            <p:nvPr/>
          </p:nvSpPr>
          <p:spPr>
            <a:xfrm>
              <a:off x="6751" y="1605756"/>
              <a:ext cx="2007574" cy="2141008"/>
            </a:xfrm>
            <a:prstGeom prst="roundRect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sv-SE"/>
            </a:p>
          </p:txBody>
        </p:sp>
        <p:sp>
          <p:nvSpPr>
            <p:cNvPr id="4" name="textruta 3"/>
            <p:cNvSpPr txBox="1"/>
            <p:nvPr/>
          </p:nvSpPr>
          <p:spPr>
            <a:xfrm>
              <a:off x="104753" y="1703758"/>
              <a:ext cx="1811570" cy="194500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v-SE" sz="2400" kern="1200" dirty="0"/>
                <a:t>Registret</a:t>
              </a:r>
            </a:p>
          </p:txBody>
        </p:sp>
      </p:grpSp>
      <p:pic>
        <p:nvPicPr>
          <p:cNvPr id="5" name="officeArt object" descr="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2002971" y="264230"/>
            <a:ext cx="6534150" cy="6556738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12700" cap="flat">
            <a:noFill/>
            <a:miter lim="400000"/>
          </a:ln>
          <a:effectLst/>
        </p:spPr>
      </p:pic>
    </p:spTree>
    <p:extLst>
      <p:ext uri="{BB962C8B-B14F-4D97-AF65-F5344CB8AC3E}">
        <p14:creationId xmlns:p14="http://schemas.microsoft.com/office/powerpoint/2010/main" val="35916022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 1"/>
          <p:cNvGrpSpPr/>
          <p:nvPr/>
        </p:nvGrpSpPr>
        <p:grpSpPr>
          <a:xfrm>
            <a:off x="10024431" y="132533"/>
            <a:ext cx="2007574" cy="2141008"/>
            <a:chOff x="6751" y="1605756"/>
            <a:chExt cx="2007574" cy="2141008"/>
          </a:xfrm>
          <a:scene3d>
            <a:camera prst="orthographicFront"/>
            <a:lightRig rig="flat" dir="t"/>
          </a:scene3d>
        </p:grpSpPr>
        <p:sp>
          <p:nvSpPr>
            <p:cNvPr id="3" name="Rektangel med rundade hörn 2"/>
            <p:cNvSpPr/>
            <p:nvPr/>
          </p:nvSpPr>
          <p:spPr>
            <a:xfrm>
              <a:off x="6751" y="1605756"/>
              <a:ext cx="2007574" cy="2141008"/>
            </a:xfrm>
            <a:prstGeom prst="roundRect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sv-SE"/>
            </a:p>
          </p:txBody>
        </p:sp>
        <p:sp>
          <p:nvSpPr>
            <p:cNvPr id="4" name="textruta 3"/>
            <p:cNvSpPr txBox="1"/>
            <p:nvPr/>
          </p:nvSpPr>
          <p:spPr>
            <a:xfrm>
              <a:off x="104753" y="1703758"/>
              <a:ext cx="1811570" cy="194500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v-SE" sz="2400" kern="1200" dirty="0"/>
                <a:t>Registret</a:t>
              </a:r>
            </a:p>
          </p:txBody>
        </p:sp>
      </p:grpSp>
      <p:pic>
        <p:nvPicPr>
          <p:cNvPr id="5" name="officeArt object" descr="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986389" y="230535"/>
            <a:ext cx="5753100" cy="6163945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</p:spTree>
    <p:extLst>
      <p:ext uri="{BB962C8B-B14F-4D97-AF65-F5344CB8AC3E}">
        <p14:creationId xmlns:p14="http://schemas.microsoft.com/office/powerpoint/2010/main" val="32928277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 1"/>
          <p:cNvGrpSpPr/>
          <p:nvPr/>
        </p:nvGrpSpPr>
        <p:grpSpPr>
          <a:xfrm>
            <a:off x="10024431" y="132533"/>
            <a:ext cx="2007574" cy="2141008"/>
            <a:chOff x="6751" y="1605756"/>
            <a:chExt cx="2007574" cy="2141008"/>
          </a:xfrm>
          <a:scene3d>
            <a:camera prst="orthographicFront"/>
            <a:lightRig rig="flat" dir="t"/>
          </a:scene3d>
        </p:grpSpPr>
        <p:sp>
          <p:nvSpPr>
            <p:cNvPr id="3" name="Rektangel med rundade hörn 2"/>
            <p:cNvSpPr/>
            <p:nvPr/>
          </p:nvSpPr>
          <p:spPr>
            <a:xfrm>
              <a:off x="6751" y="1605756"/>
              <a:ext cx="2007574" cy="2141008"/>
            </a:xfrm>
            <a:prstGeom prst="roundRect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sv-SE"/>
            </a:p>
          </p:txBody>
        </p:sp>
        <p:sp>
          <p:nvSpPr>
            <p:cNvPr id="4" name="textruta 3"/>
            <p:cNvSpPr txBox="1"/>
            <p:nvPr/>
          </p:nvSpPr>
          <p:spPr>
            <a:xfrm>
              <a:off x="104753" y="1703758"/>
              <a:ext cx="1811570" cy="194500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v-SE" sz="2400" kern="1200" dirty="0"/>
                <a:t>Registret</a:t>
              </a:r>
            </a:p>
          </p:txBody>
        </p:sp>
      </p:grpSp>
      <p:pic>
        <p:nvPicPr>
          <p:cNvPr id="5" name="officeArt object" descr="Bildobjekt 1"/>
          <p:cNvPicPr/>
          <p:nvPr/>
        </p:nvPicPr>
        <p:blipFill>
          <a:blip r:embed="rId2"/>
          <a:stretch>
            <a:fillRect/>
          </a:stretch>
        </p:blipFill>
        <p:spPr>
          <a:xfrm>
            <a:off x="1088456" y="190500"/>
            <a:ext cx="5760720" cy="6667500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</p:spTree>
    <p:extLst>
      <p:ext uri="{BB962C8B-B14F-4D97-AF65-F5344CB8AC3E}">
        <p14:creationId xmlns:p14="http://schemas.microsoft.com/office/powerpoint/2010/main" val="16942741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 1"/>
          <p:cNvGrpSpPr/>
          <p:nvPr/>
        </p:nvGrpSpPr>
        <p:grpSpPr>
          <a:xfrm>
            <a:off x="9959776" y="206424"/>
            <a:ext cx="2007574" cy="2141008"/>
            <a:chOff x="2201819" y="1605756"/>
            <a:chExt cx="2007574" cy="2141008"/>
          </a:xfrm>
          <a:scene3d>
            <a:camera prst="orthographicFront"/>
            <a:lightRig rig="flat" dir="t"/>
          </a:scene3d>
        </p:grpSpPr>
        <p:sp>
          <p:nvSpPr>
            <p:cNvPr id="3" name="Rektangel med rundade hörn 2"/>
            <p:cNvSpPr/>
            <p:nvPr/>
          </p:nvSpPr>
          <p:spPr>
            <a:xfrm>
              <a:off x="2201819" y="1605756"/>
              <a:ext cx="2007574" cy="2141008"/>
            </a:xfrm>
            <a:prstGeom prst="roundRect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-363841"/>
                <a:satOff val="-20982"/>
                <a:lumOff val="2157"/>
                <a:alphaOff val="0"/>
              </a:schemeClr>
            </a:fillRef>
            <a:effectRef idx="2">
              <a:schemeClr val="accent2">
                <a:hueOff val="-363841"/>
                <a:satOff val="-20982"/>
                <a:lumOff val="2157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sv-SE"/>
            </a:p>
          </p:txBody>
        </p:sp>
        <p:sp>
          <p:nvSpPr>
            <p:cNvPr id="4" name="textruta 3"/>
            <p:cNvSpPr txBox="1"/>
            <p:nvPr/>
          </p:nvSpPr>
          <p:spPr>
            <a:xfrm>
              <a:off x="2299821" y="1703758"/>
              <a:ext cx="1811570" cy="194500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v-SE" sz="2400" kern="1200" dirty="0"/>
                <a:t>Diagnostik</a:t>
              </a:r>
            </a:p>
          </p:txBody>
        </p:sp>
      </p:grpSp>
      <p:sp>
        <p:nvSpPr>
          <p:cNvPr id="6" name="Rubrik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Att bedöma en grad3-4-bristning</a:t>
            </a:r>
          </a:p>
        </p:txBody>
      </p:sp>
      <p:sp>
        <p:nvSpPr>
          <p:cNvPr id="7" name="Platshållare för innehåll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dirty="0"/>
              <a:t>PISA</a:t>
            </a:r>
          </a:p>
          <a:p>
            <a:pPr lvl="1"/>
            <a:r>
              <a:rPr lang="sv-SE" dirty="0" err="1"/>
              <a:t>Perinealkroppens</a:t>
            </a:r>
            <a:r>
              <a:rPr lang="sv-SE" dirty="0"/>
              <a:t> höjd</a:t>
            </a:r>
          </a:p>
          <a:p>
            <a:pPr lvl="1"/>
            <a:r>
              <a:rPr lang="sv-SE" dirty="0"/>
              <a:t>Interna </a:t>
            </a:r>
            <a:r>
              <a:rPr lang="sv-SE" dirty="0" err="1"/>
              <a:t>sfinktern</a:t>
            </a:r>
            <a:endParaRPr lang="sv-SE" dirty="0"/>
          </a:p>
          <a:p>
            <a:pPr lvl="1"/>
            <a:r>
              <a:rPr lang="sv-SE" dirty="0"/>
              <a:t>Suturmaterial</a:t>
            </a:r>
          </a:p>
          <a:p>
            <a:pPr lvl="1"/>
            <a:r>
              <a:rPr lang="sv-SE" dirty="0"/>
              <a:t>Antibiotika</a:t>
            </a:r>
          </a:p>
          <a:p>
            <a:r>
              <a:rPr lang="sv-SE" dirty="0"/>
              <a:t>Externa </a:t>
            </a:r>
            <a:r>
              <a:rPr lang="sv-SE" dirty="0" err="1"/>
              <a:t>sfinktern</a:t>
            </a:r>
            <a:endParaRPr lang="sv-SE" dirty="0"/>
          </a:p>
          <a:p>
            <a:pPr lvl="1"/>
            <a:r>
              <a:rPr lang="sv-SE" dirty="0"/>
              <a:t>Partiell eller total</a:t>
            </a:r>
          </a:p>
          <a:p>
            <a:r>
              <a:rPr lang="sv-SE" dirty="0"/>
              <a:t>Knapphålsbristning?</a:t>
            </a:r>
          </a:p>
          <a:p>
            <a:r>
              <a:rPr lang="sv-SE" dirty="0"/>
              <a:t>Rektalslemhinnan?</a:t>
            </a:r>
          </a:p>
          <a:p>
            <a:pPr marL="457200" lvl="1" indent="0">
              <a:buNone/>
            </a:pPr>
            <a:endParaRPr lang="sv-SE" dirty="0"/>
          </a:p>
          <a:p>
            <a:pPr marL="457200" lvl="1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36319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 1"/>
          <p:cNvGrpSpPr/>
          <p:nvPr/>
        </p:nvGrpSpPr>
        <p:grpSpPr>
          <a:xfrm>
            <a:off x="9959776" y="206424"/>
            <a:ext cx="2007574" cy="2141008"/>
            <a:chOff x="2201819" y="1605756"/>
            <a:chExt cx="2007574" cy="2141008"/>
          </a:xfrm>
          <a:scene3d>
            <a:camera prst="orthographicFront"/>
            <a:lightRig rig="flat" dir="t"/>
          </a:scene3d>
        </p:grpSpPr>
        <p:sp>
          <p:nvSpPr>
            <p:cNvPr id="3" name="Rektangel med rundade hörn 2"/>
            <p:cNvSpPr/>
            <p:nvPr/>
          </p:nvSpPr>
          <p:spPr>
            <a:xfrm>
              <a:off x="2201819" y="1605756"/>
              <a:ext cx="2007574" cy="2141008"/>
            </a:xfrm>
            <a:prstGeom prst="roundRect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-363841"/>
                <a:satOff val="-20982"/>
                <a:lumOff val="2157"/>
                <a:alphaOff val="0"/>
              </a:schemeClr>
            </a:fillRef>
            <a:effectRef idx="2">
              <a:schemeClr val="accent2">
                <a:hueOff val="-363841"/>
                <a:satOff val="-20982"/>
                <a:lumOff val="2157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sv-SE"/>
            </a:p>
          </p:txBody>
        </p:sp>
        <p:sp>
          <p:nvSpPr>
            <p:cNvPr id="4" name="textruta 3"/>
            <p:cNvSpPr txBox="1"/>
            <p:nvPr/>
          </p:nvSpPr>
          <p:spPr>
            <a:xfrm>
              <a:off x="2299821" y="1703758"/>
              <a:ext cx="1811570" cy="194500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v-SE" sz="2400" kern="1200" dirty="0"/>
                <a:t>Diagnostik</a:t>
              </a:r>
            </a:p>
          </p:txBody>
        </p:sp>
      </p:grpSp>
      <p:pic>
        <p:nvPicPr>
          <p:cNvPr id="6" name="Picture 2">
            <a:extLst>
              <a:ext uri="{FF2B5EF4-FFF2-40B4-BE49-F238E27FC236}">
                <a16:creationId xmlns:a16="http://schemas.microsoft.com/office/drawing/2014/main" id="{23731FFC-D7E0-C745-9D74-5BA2CB345F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930" y="683865"/>
            <a:ext cx="4664270" cy="5657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Rak pilkoppling 10"/>
          <p:cNvCxnSpPr/>
          <p:nvPr/>
        </p:nvCxnSpPr>
        <p:spPr>
          <a:xfrm flipH="1">
            <a:off x="4701309" y="2955636"/>
            <a:ext cx="2697018" cy="1662546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ak pilkoppling 14"/>
          <p:cNvCxnSpPr/>
          <p:nvPr/>
        </p:nvCxnSpPr>
        <p:spPr>
          <a:xfrm flipH="1">
            <a:off x="4082473" y="4738255"/>
            <a:ext cx="3602182" cy="323272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Ellips 16"/>
          <p:cNvSpPr/>
          <p:nvPr/>
        </p:nvSpPr>
        <p:spPr>
          <a:xfrm>
            <a:off x="7093527" y="2031999"/>
            <a:ext cx="2866249" cy="1200727"/>
          </a:xfrm>
          <a:prstGeom prst="ellipse">
            <a:avLst/>
          </a:prstGeom>
          <a:solidFill>
            <a:srgbClr val="CF683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Externa </a:t>
            </a:r>
            <a:r>
              <a:rPr lang="sv-SE" dirty="0" err="1"/>
              <a:t>sfinktern</a:t>
            </a:r>
            <a:endParaRPr lang="sv-SE" dirty="0"/>
          </a:p>
        </p:txBody>
      </p:sp>
      <p:sp>
        <p:nvSpPr>
          <p:cNvPr id="19" name="Ellips 18"/>
          <p:cNvSpPr/>
          <p:nvPr/>
        </p:nvSpPr>
        <p:spPr>
          <a:xfrm>
            <a:off x="7398327" y="3990109"/>
            <a:ext cx="2992582" cy="1320800"/>
          </a:xfrm>
          <a:prstGeom prst="ellipse">
            <a:avLst/>
          </a:prstGeom>
          <a:solidFill>
            <a:srgbClr val="CF683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Interna </a:t>
            </a:r>
            <a:r>
              <a:rPr lang="sv-SE" dirty="0" err="1"/>
              <a:t>sfinktern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0599727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355</TotalTime>
  <Words>191</Words>
  <Application>Microsoft Office PowerPoint</Application>
  <PresentationFormat>Bredbild</PresentationFormat>
  <Paragraphs>78</Paragraphs>
  <Slides>28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28</vt:i4>
      </vt:variant>
    </vt:vector>
  </HeadingPairs>
  <TitlesOfParts>
    <vt:vector size="33" baseType="lpstr">
      <vt:lpstr>Arial</vt:lpstr>
      <vt:lpstr>Calibri</vt:lpstr>
      <vt:lpstr>Calibri Light</vt:lpstr>
      <vt:lpstr>Times New Roman</vt:lpstr>
      <vt:lpstr>Office-tema</vt:lpstr>
      <vt:lpstr>Årsrapport 2023</vt:lpstr>
      <vt:lpstr>PowerPoint-presentation</vt:lpstr>
      <vt:lpstr>Population – vilka är i registret?</vt:lpstr>
      <vt:lpstr>PowerPoint-presentation</vt:lpstr>
      <vt:lpstr>PowerPoint-presentation</vt:lpstr>
      <vt:lpstr>PowerPoint-presentation</vt:lpstr>
      <vt:lpstr>PowerPoint-presentation</vt:lpstr>
      <vt:lpstr>Att bedöma en grad3-4-bristning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Hur kan vi upprätthålla kompetens?</vt:lpstr>
      <vt:lpstr>PowerPoint-presentation</vt:lpstr>
      <vt:lpstr>PowerPoint-presentation</vt:lpstr>
      <vt:lpstr>PowerPoint-presentation</vt:lpstr>
      <vt:lpstr>PowerPoint-presentation</vt:lpstr>
      <vt:lpstr>När blir jag som vanligt?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>Region Östergötland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Bristningsregistret</dc:title>
  <dc:creator>Pihl Sofia</dc:creator>
  <cp:lastModifiedBy>Birgitta Renström</cp:lastModifiedBy>
  <cp:revision>33</cp:revision>
  <dcterms:created xsi:type="dcterms:W3CDTF">2024-03-18T08:41:23Z</dcterms:created>
  <dcterms:modified xsi:type="dcterms:W3CDTF">2024-06-20T12:53:26Z</dcterms:modified>
</cp:coreProperties>
</file>