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37_9DACB1BF.xml" ContentType="application/vnd.ms-powerpoint.comment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23"/>
  </p:notesMasterIdLst>
  <p:sldIdLst>
    <p:sldId id="303" r:id="rId6"/>
    <p:sldId id="327" r:id="rId7"/>
    <p:sldId id="299" r:id="rId8"/>
    <p:sldId id="305" r:id="rId9"/>
    <p:sldId id="304" r:id="rId10"/>
    <p:sldId id="300" r:id="rId11"/>
    <p:sldId id="308" r:id="rId12"/>
    <p:sldId id="311" r:id="rId13"/>
    <p:sldId id="280" r:id="rId14"/>
    <p:sldId id="316" r:id="rId15"/>
    <p:sldId id="266" r:id="rId16"/>
    <p:sldId id="319" r:id="rId17"/>
    <p:sldId id="320" r:id="rId18"/>
    <p:sldId id="323" r:id="rId19"/>
    <p:sldId id="324" r:id="rId20"/>
    <p:sldId id="301" r:id="rId21"/>
    <p:sldId id="328"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D8CD4C-B34A-DBED-8209-77D5E8B96F99}" name="Birgitta Renström" initials="" userId="S::Birgitta.Renstrom@regionvasterbotten.se::9e7f3e1d-7d05-4515-924d-52f8bb19f82d" providerId="AD"/>
  <p188:author id="{24A6C8BE-D665-A090-2EA2-0B18CD3E6C86}" name="Erika A Holmberg" initials="EH" userId="S::erika.a.holmberg@regionvasterbotten.se::8723b17d-6889-405a-962e-2b3616155054" providerId="AD"/>
  <p188:author id="{30A6A5F4-7D6F-8423-A593-388FC9EB84B0}" name="Lucas Erixon" initials="" userId="S::Lucas.Erixon@regionvasterbotten.se::094093e3-9139-443b-8085-b8dd171cf7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8FA4F5-CA81-4BE0-B193-4C4F929989CA}" v="4" dt="2025-01-15T16:17:42.25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7" autoAdjust="0"/>
  </p:normalViewPr>
  <p:slideViewPr>
    <p:cSldViewPr snapToGrid="0">
      <p:cViewPr varScale="1">
        <p:scale>
          <a:sx n="120" d="100"/>
          <a:sy n="120" d="100"/>
        </p:scale>
        <p:origin x="1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gitta Renström" userId="9e7f3e1d-7d05-4515-924d-52f8bb19f82d" providerId="ADAL" clId="{1E8FA4F5-CA81-4BE0-B193-4C4F929989CA}"/>
    <pc:docChg chg="custSel delSld modSld">
      <pc:chgData name="Birgitta Renström" userId="9e7f3e1d-7d05-4515-924d-52f8bb19f82d" providerId="ADAL" clId="{1E8FA4F5-CA81-4BE0-B193-4C4F929989CA}" dt="2025-01-15T16:30:54.184" v="360" actId="20577"/>
      <pc:docMkLst>
        <pc:docMk/>
      </pc:docMkLst>
      <pc:sldChg chg="modSp mod">
        <pc:chgData name="Birgitta Renström" userId="9e7f3e1d-7d05-4515-924d-52f8bb19f82d" providerId="ADAL" clId="{1E8FA4F5-CA81-4BE0-B193-4C4F929989CA}" dt="2025-01-15T16:28:36.747" v="326" actId="20577"/>
        <pc:sldMkLst>
          <pc:docMk/>
          <pc:sldMk cId="1158135470" sldId="266"/>
        </pc:sldMkLst>
        <pc:spChg chg="mod">
          <ac:chgData name="Birgitta Renström" userId="9e7f3e1d-7d05-4515-924d-52f8bb19f82d" providerId="ADAL" clId="{1E8FA4F5-CA81-4BE0-B193-4C4F929989CA}" dt="2025-01-15T16:28:36.747" v="326" actId="20577"/>
          <ac:spMkLst>
            <pc:docMk/>
            <pc:sldMk cId="1158135470" sldId="266"/>
            <ac:spMk id="3" creationId="{16BA7F4B-33B8-4773-8F8E-14E13E21A31F}"/>
          </ac:spMkLst>
        </pc:spChg>
      </pc:sldChg>
      <pc:sldChg chg="addSp modSp mod">
        <pc:chgData name="Birgitta Renström" userId="9e7f3e1d-7d05-4515-924d-52f8bb19f82d" providerId="ADAL" clId="{1E8FA4F5-CA81-4BE0-B193-4C4F929989CA}" dt="2025-01-15T16:27:32.643" v="310" actId="1036"/>
        <pc:sldMkLst>
          <pc:docMk/>
          <pc:sldMk cId="3491344551" sldId="280"/>
        </pc:sldMkLst>
        <pc:spChg chg="add mod">
          <ac:chgData name="Birgitta Renström" userId="9e7f3e1d-7d05-4515-924d-52f8bb19f82d" providerId="ADAL" clId="{1E8FA4F5-CA81-4BE0-B193-4C4F929989CA}" dt="2025-01-15T16:17:13.869" v="179" actId="164"/>
          <ac:spMkLst>
            <pc:docMk/>
            <pc:sldMk cId="3491344551" sldId="280"/>
            <ac:spMk id="3" creationId="{AD403AD5-652C-7C98-2F40-D15FD1B76869}"/>
          </ac:spMkLst>
        </pc:spChg>
        <pc:spChg chg="add mod">
          <ac:chgData name="Birgitta Renström" userId="9e7f3e1d-7d05-4515-924d-52f8bb19f82d" providerId="ADAL" clId="{1E8FA4F5-CA81-4BE0-B193-4C4F929989CA}" dt="2025-01-15T16:17:13.869" v="179" actId="164"/>
          <ac:spMkLst>
            <pc:docMk/>
            <pc:sldMk cId="3491344551" sldId="280"/>
            <ac:spMk id="4" creationId="{41403C4E-4368-0768-12AA-A755BE887E47}"/>
          </ac:spMkLst>
        </pc:spChg>
        <pc:spChg chg="add mod">
          <ac:chgData name="Birgitta Renström" userId="9e7f3e1d-7d05-4515-924d-52f8bb19f82d" providerId="ADAL" clId="{1E8FA4F5-CA81-4BE0-B193-4C4F929989CA}" dt="2025-01-15T16:17:13.869" v="179" actId="164"/>
          <ac:spMkLst>
            <pc:docMk/>
            <pc:sldMk cId="3491344551" sldId="280"/>
            <ac:spMk id="5" creationId="{A2179C6D-E30D-AFF2-6850-1ED4203A6DC2}"/>
          </ac:spMkLst>
        </pc:spChg>
        <pc:spChg chg="mod">
          <ac:chgData name="Birgitta Renström" userId="9e7f3e1d-7d05-4515-924d-52f8bb19f82d" providerId="ADAL" clId="{1E8FA4F5-CA81-4BE0-B193-4C4F929989CA}" dt="2025-01-15T16:21:00.580" v="309" actId="6549"/>
          <ac:spMkLst>
            <pc:docMk/>
            <pc:sldMk cId="3491344551" sldId="280"/>
            <ac:spMk id="6" creationId="{A4727BA0-5494-48DC-AF6F-FCB80BD98783}"/>
          </ac:spMkLst>
        </pc:spChg>
        <pc:spChg chg="add mod">
          <ac:chgData name="Birgitta Renström" userId="9e7f3e1d-7d05-4515-924d-52f8bb19f82d" providerId="ADAL" clId="{1E8FA4F5-CA81-4BE0-B193-4C4F929989CA}" dt="2025-01-15T16:18:58.926" v="231" actId="1076"/>
          <ac:spMkLst>
            <pc:docMk/>
            <pc:sldMk cId="3491344551" sldId="280"/>
            <ac:spMk id="9" creationId="{85D600F5-35B8-FB9D-F8CF-A76D828D6D17}"/>
          </ac:spMkLst>
        </pc:spChg>
        <pc:grpChg chg="add mod">
          <ac:chgData name="Birgitta Renström" userId="9e7f3e1d-7d05-4515-924d-52f8bb19f82d" providerId="ADAL" clId="{1E8FA4F5-CA81-4BE0-B193-4C4F929989CA}" dt="2025-01-15T16:17:13.869" v="179" actId="164"/>
          <ac:grpSpMkLst>
            <pc:docMk/>
            <pc:sldMk cId="3491344551" sldId="280"/>
            <ac:grpSpMk id="8" creationId="{003E5CFC-61E1-0F57-1401-D5D622320803}"/>
          </ac:grpSpMkLst>
        </pc:grpChg>
        <pc:picChg chg="mod ord">
          <ac:chgData name="Birgitta Renström" userId="9e7f3e1d-7d05-4515-924d-52f8bb19f82d" providerId="ADAL" clId="{1E8FA4F5-CA81-4BE0-B193-4C4F929989CA}" dt="2025-01-15T16:27:32.643" v="310" actId="1036"/>
          <ac:picMkLst>
            <pc:docMk/>
            <pc:sldMk cId="3491344551" sldId="280"/>
            <ac:picMk id="7" creationId="{95CD6F92-CD8D-9B17-87C1-74B60BDE2C9C}"/>
          </ac:picMkLst>
        </pc:picChg>
      </pc:sldChg>
      <pc:sldChg chg="del">
        <pc:chgData name="Birgitta Renström" userId="9e7f3e1d-7d05-4515-924d-52f8bb19f82d" providerId="ADAL" clId="{1E8FA4F5-CA81-4BE0-B193-4C4F929989CA}" dt="2025-01-15T16:06:47.468" v="0" actId="47"/>
        <pc:sldMkLst>
          <pc:docMk/>
          <pc:sldMk cId="1572517065" sldId="302"/>
        </pc:sldMkLst>
      </pc:sldChg>
      <pc:sldChg chg="modSp mod">
        <pc:chgData name="Birgitta Renström" userId="9e7f3e1d-7d05-4515-924d-52f8bb19f82d" providerId="ADAL" clId="{1E8FA4F5-CA81-4BE0-B193-4C4F929989CA}" dt="2025-01-15T16:08:13.378" v="65" actId="20577"/>
        <pc:sldMkLst>
          <pc:docMk/>
          <pc:sldMk cId="2963754896" sldId="303"/>
        </pc:sldMkLst>
        <pc:spChg chg="mod">
          <ac:chgData name="Birgitta Renström" userId="9e7f3e1d-7d05-4515-924d-52f8bb19f82d" providerId="ADAL" clId="{1E8FA4F5-CA81-4BE0-B193-4C4F929989CA}" dt="2025-01-15T16:08:13.378" v="65" actId="20577"/>
          <ac:spMkLst>
            <pc:docMk/>
            <pc:sldMk cId="2963754896" sldId="303"/>
            <ac:spMk id="3" creationId="{539AEEE9-AB46-58AA-0950-E5F930173E66}"/>
          </ac:spMkLst>
        </pc:spChg>
      </pc:sldChg>
      <pc:sldChg chg="modSp mod">
        <pc:chgData name="Birgitta Renström" userId="9e7f3e1d-7d05-4515-924d-52f8bb19f82d" providerId="ADAL" clId="{1E8FA4F5-CA81-4BE0-B193-4C4F929989CA}" dt="2025-01-15T16:13:01.542" v="157" actId="20577"/>
        <pc:sldMkLst>
          <pc:docMk/>
          <pc:sldMk cId="648724105" sldId="304"/>
        </pc:sldMkLst>
        <pc:spChg chg="mod">
          <ac:chgData name="Birgitta Renström" userId="9e7f3e1d-7d05-4515-924d-52f8bb19f82d" providerId="ADAL" clId="{1E8FA4F5-CA81-4BE0-B193-4C4F929989CA}" dt="2025-01-15T16:13:01.542" v="157" actId="20577"/>
          <ac:spMkLst>
            <pc:docMk/>
            <pc:sldMk cId="648724105" sldId="304"/>
            <ac:spMk id="3" creationId="{68F41876-AE0E-FCAA-02EA-69D8AC19A272}"/>
          </ac:spMkLst>
        </pc:spChg>
      </pc:sldChg>
      <pc:sldChg chg="modSp mod">
        <pc:chgData name="Birgitta Renström" userId="9e7f3e1d-7d05-4515-924d-52f8bb19f82d" providerId="ADAL" clId="{1E8FA4F5-CA81-4BE0-B193-4C4F929989CA}" dt="2025-01-15T16:12:09.462" v="152" actId="3626"/>
        <pc:sldMkLst>
          <pc:docMk/>
          <pc:sldMk cId="1836786915" sldId="305"/>
        </pc:sldMkLst>
        <pc:spChg chg="mod">
          <ac:chgData name="Birgitta Renström" userId="9e7f3e1d-7d05-4515-924d-52f8bb19f82d" providerId="ADAL" clId="{1E8FA4F5-CA81-4BE0-B193-4C4F929989CA}" dt="2025-01-15T16:12:09.462" v="152" actId="3626"/>
          <ac:spMkLst>
            <pc:docMk/>
            <pc:sldMk cId="1836786915" sldId="305"/>
            <ac:spMk id="3" creationId="{23AC5D1C-98EC-A57F-3154-DD4E38EFBC13}"/>
          </ac:spMkLst>
        </pc:spChg>
      </pc:sldChg>
      <pc:sldChg chg="modSp mod">
        <pc:chgData name="Birgitta Renström" userId="9e7f3e1d-7d05-4515-924d-52f8bb19f82d" providerId="ADAL" clId="{1E8FA4F5-CA81-4BE0-B193-4C4F929989CA}" dt="2025-01-15T16:27:57.038" v="312" actId="20577"/>
        <pc:sldMkLst>
          <pc:docMk/>
          <pc:sldMk cId="2844266415" sldId="316"/>
        </pc:sldMkLst>
        <pc:spChg chg="mod">
          <ac:chgData name="Birgitta Renström" userId="9e7f3e1d-7d05-4515-924d-52f8bb19f82d" providerId="ADAL" clId="{1E8FA4F5-CA81-4BE0-B193-4C4F929989CA}" dt="2025-01-15T16:27:57.038" v="312" actId="20577"/>
          <ac:spMkLst>
            <pc:docMk/>
            <pc:sldMk cId="2844266415" sldId="316"/>
            <ac:spMk id="3" creationId="{16BA7F4B-33B8-4773-8F8E-14E13E21A31F}"/>
          </ac:spMkLst>
        </pc:spChg>
      </pc:sldChg>
      <pc:sldChg chg="modSp mod">
        <pc:chgData name="Birgitta Renström" userId="9e7f3e1d-7d05-4515-924d-52f8bb19f82d" providerId="ADAL" clId="{1E8FA4F5-CA81-4BE0-B193-4C4F929989CA}" dt="2025-01-15T16:29:58.564" v="352" actId="20577"/>
        <pc:sldMkLst>
          <pc:docMk/>
          <pc:sldMk cId="841269838" sldId="320"/>
        </pc:sldMkLst>
        <pc:spChg chg="mod">
          <ac:chgData name="Birgitta Renström" userId="9e7f3e1d-7d05-4515-924d-52f8bb19f82d" providerId="ADAL" clId="{1E8FA4F5-CA81-4BE0-B193-4C4F929989CA}" dt="2025-01-15T16:29:22.075" v="338" actId="20577"/>
          <ac:spMkLst>
            <pc:docMk/>
            <pc:sldMk cId="841269838" sldId="320"/>
            <ac:spMk id="2" creationId="{096ABCCC-CB3F-D380-50A7-D3E652B95994}"/>
          </ac:spMkLst>
        </pc:spChg>
        <pc:spChg chg="mod">
          <ac:chgData name="Birgitta Renström" userId="9e7f3e1d-7d05-4515-924d-52f8bb19f82d" providerId="ADAL" clId="{1E8FA4F5-CA81-4BE0-B193-4C4F929989CA}" dt="2025-01-15T16:29:58.564" v="352" actId="20577"/>
          <ac:spMkLst>
            <pc:docMk/>
            <pc:sldMk cId="841269838" sldId="320"/>
            <ac:spMk id="3" creationId="{3FB76888-2C4A-F4ED-5F99-82C345764426}"/>
          </ac:spMkLst>
        </pc:spChg>
      </pc:sldChg>
      <pc:sldChg chg="del">
        <pc:chgData name="Birgitta Renström" userId="9e7f3e1d-7d05-4515-924d-52f8bb19f82d" providerId="ADAL" clId="{1E8FA4F5-CA81-4BE0-B193-4C4F929989CA}" dt="2025-01-15T16:06:50.139" v="1" actId="47"/>
        <pc:sldMkLst>
          <pc:docMk/>
          <pc:sldMk cId="3514818574" sldId="321"/>
        </pc:sldMkLst>
      </pc:sldChg>
      <pc:sldChg chg="del">
        <pc:chgData name="Birgitta Renström" userId="9e7f3e1d-7d05-4515-924d-52f8bb19f82d" providerId="ADAL" clId="{1E8FA4F5-CA81-4BE0-B193-4C4F929989CA}" dt="2025-01-15T16:06:53.316" v="2" actId="47"/>
        <pc:sldMkLst>
          <pc:docMk/>
          <pc:sldMk cId="3441075041" sldId="322"/>
        </pc:sldMkLst>
      </pc:sldChg>
      <pc:sldChg chg="modSp mod">
        <pc:chgData name="Birgitta Renström" userId="9e7f3e1d-7d05-4515-924d-52f8bb19f82d" providerId="ADAL" clId="{1E8FA4F5-CA81-4BE0-B193-4C4F929989CA}" dt="2025-01-15T16:30:32.048" v="359" actId="20577"/>
        <pc:sldMkLst>
          <pc:docMk/>
          <pc:sldMk cId="332914713" sldId="323"/>
        </pc:sldMkLst>
        <pc:spChg chg="mod">
          <ac:chgData name="Birgitta Renström" userId="9e7f3e1d-7d05-4515-924d-52f8bb19f82d" providerId="ADAL" clId="{1E8FA4F5-CA81-4BE0-B193-4C4F929989CA}" dt="2025-01-15T16:30:32.048" v="359" actId="20577"/>
          <ac:spMkLst>
            <pc:docMk/>
            <pc:sldMk cId="332914713" sldId="323"/>
            <ac:spMk id="3" creationId="{B9ECDE95-2973-2C68-0F7C-91509213C41F}"/>
          </ac:spMkLst>
        </pc:spChg>
      </pc:sldChg>
      <pc:sldChg chg="delSp modSp mod">
        <pc:chgData name="Birgitta Renström" userId="9e7f3e1d-7d05-4515-924d-52f8bb19f82d" providerId="ADAL" clId="{1E8FA4F5-CA81-4BE0-B193-4C4F929989CA}" dt="2025-01-15T16:08:42.716" v="82" actId="20577"/>
        <pc:sldMkLst>
          <pc:docMk/>
          <pc:sldMk cId="743832768" sldId="327"/>
        </pc:sldMkLst>
        <pc:spChg chg="mod">
          <ac:chgData name="Birgitta Renström" userId="9e7f3e1d-7d05-4515-924d-52f8bb19f82d" providerId="ADAL" clId="{1E8FA4F5-CA81-4BE0-B193-4C4F929989CA}" dt="2025-01-15T16:08:29.824" v="66" actId="6549"/>
          <ac:spMkLst>
            <pc:docMk/>
            <pc:sldMk cId="743832768" sldId="327"/>
            <ac:spMk id="2" creationId="{6FFCAD68-70C5-98F2-9DBB-667B72F838CA}"/>
          </ac:spMkLst>
        </pc:spChg>
        <pc:spChg chg="mod">
          <ac:chgData name="Birgitta Renström" userId="9e7f3e1d-7d05-4515-924d-52f8bb19f82d" providerId="ADAL" clId="{1E8FA4F5-CA81-4BE0-B193-4C4F929989CA}" dt="2025-01-15T16:08:42.716" v="82" actId="20577"/>
          <ac:spMkLst>
            <pc:docMk/>
            <pc:sldMk cId="743832768" sldId="327"/>
            <ac:spMk id="3" creationId="{B25E7E01-334E-8BEB-5BF4-8E76170281BF}"/>
          </ac:spMkLst>
        </pc:spChg>
        <pc:picChg chg="del">
          <ac:chgData name="Birgitta Renström" userId="9e7f3e1d-7d05-4515-924d-52f8bb19f82d" providerId="ADAL" clId="{1E8FA4F5-CA81-4BE0-B193-4C4F929989CA}" dt="2025-01-15T16:08:31.686" v="67" actId="478"/>
          <ac:picMkLst>
            <pc:docMk/>
            <pc:sldMk cId="743832768" sldId="327"/>
            <ac:picMk id="5" creationId="{85CC5742-1204-4409-F632-BB1C21D6E54B}"/>
          </ac:picMkLst>
        </pc:picChg>
      </pc:sldChg>
      <pc:sldChg chg="delSp modSp mod">
        <pc:chgData name="Birgitta Renström" userId="9e7f3e1d-7d05-4515-924d-52f8bb19f82d" providerId="ADAL" clId="{1E8FA4F5-CA81-4BE0-B193-4C4F929989CA}" dt="2025-01-15T16:30:54.184" v="360" actId="20577"/>
        <pc:sldMkLst>
          <pc:docMk/>
          <pc:sldMk cId="4227130326" sldId="328"/>
        </pc:sldMkLst>
        <pc:spChg chg="mod">
          <ac:chgData name="Birgitta Renström" userId="9e7f3e1d-7d05-4515-924d-52f8bb19f82d" providerId="ADAL" clId="{1E8FA4F5-CA81-4BE0-B193-4C4F929989CA}" dt="2025-01-15T16:30:54.184" v="360" actId="20577"/>
          <ac:spMkLst>
            <pc:docMk/>
            <pc:sldMk cId="4227130326" sldId="328"/>
            <ac:spMk id="2" creationId="{123DE286-6DD2-AE6A-3F62-2F84186B7B2F}"/>
          </ac:spMkLst>
        </pc:spChg>
        <pc:spChg chg="del">
          <ac:chgData name="Birgitta Renström" userId="9e7f3e1d-7d05-4515-924d-52f8bb19f82d" providerId="ADAL" clId="{1E8FA4F5-CA81-4BE0-B193-4C4F929989CA}" dt="2025-01-15T16:06:58.396" v="3" actId="478"/>
          <ac:spMkLst>
            <pc:docMk/>
            <pc:sldMk cId="4227130326" sldId="328"/>
            <ac:spMk id="3" creationId="{A8E615FE-29CF-7503-8471-E5264B1F52E1}"/>
          </ac:spMkLst>
        </pc:spChg>
      </pc:sldChg>
    </pc:docChg>
  </pc:docChgLst>
</pc:chgInfo>
</file>

<file path=ppt/comments/modernComment_137_9DACB1BF.xml><?xml version="1.0" encoding="utf-8"?>
<p188:cmLst xmlns:a="http://schemas.openxmlformats.org/drawingml/2006/main" xmlns:r="http://schemas.openxmlformats.org/officeDocument/2006/relationships" xmlns:p188="http://schemas.microsoft.com/office/powerpoint/2018/8/main">
  <p188:cm id="{032858B5-9139-41E8-B3C9-12551CB8C0E1}" authorId="{24A6C8BE-D665-A090-2EA2-0B18CD3E6C86}" created="2024-08-28T11:27:34.903">
    <pc:sldMkLst xmlns:pc="http://schemas.microsoft.com/office/powerpoint/2013/main/command">
      <pc:docMk/>
      <pc:sldMk cId="2645340607" sldId="311"/>
    </pc:sldMkLst>
    <p188:txBody>
      <a:bodyPr/>
      <a:lstStyle/>
      <a:p>
        <a:r>
          <a:rPr lang="sv-SE"/>
          <a:t>Maud, [@Lucas Erixon] [@Birgitta Renström] 
[@Erika A Holmberg] fyller i det jag kan här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B94D3-C6BE-40B9-85D7-42F6F255C128}" type="datetimeFigureOut">
              <a:rPr lang="sv-SE" smtClean="0"/>
              <a:t>2025-01-15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3AA1C-83E0-4F64-B98E-C8D14558C4C0}" type="slidenum">
              <a:rPr lang="sv-SE" smtClean="0"/>
              <a:t>‹#›</a:t>
            </a:fld>
            <a:endParaRPr lang="sv-SE"/>
          </a:p>
        </p:txBody>
      </p:sp>
    </p:spTree>
    <p:extLst>
      <p:ext uri="{BB962C8B-B14F-4D97-AF65-F5344CB8AC3E}">
        <p14:creationId xmlns:p14="http://schemas.microsoft.com/office/powerpoint/2010/main" val="3964851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200"/>
              <a:buFont typeface="Calibri"/>
              <a:buNone/>
            </a:pPr>
            <a:r>
              <a:rPr lang="sv-SE" sz="1200" dirty="0">
                <a:solidFill>
                  <a:schemeClr val="dk2"/>
                </a:solidFill>
              </a:rPr>
              <a:t>* </a:t>
            </a:r>
            <a:r>
              <a:rPr lang="sv-SE" sz="1200" dirty="0" err="1">
                <a:solidFill>
                  <a:schemeClr val="dk2"/>
                </a:solidFill>
              </a:rPr>
              <a:t>GynOp</a:t>
            </a:r>
            <a:r>
              <a:rPr lang="sv-SE" sz="1200" dirty="0">
                <a:solidFill>
                  <a:schemeClr val="dk2"/>
                </a:solidFill>
              </a:rPr>
              <a:t> kommer under kommande år att flytta samtliga delregister till INCA. INCA är en teknisk plattform för kvalitetsregister främst inom cancerområdet, men huserar även andra nationella och regionala kvalitetsregister som Svenskt Bråckregister (Ljumskbråck samt bukväggsbråck), </a:t>
            </a:r>
            <a:r>
              <a:rPr lang="sv-SE" sz="1200" dirty="0" err="1">
                <a:solidFill>
                  <a:schemeClr val="dk2"/>
                </a:solidFill>
              </a:rPr>
              <a:t>PsoReg</a:t>
            </a:r>
            <a:r>
              <a:rPr lang="sv-SE" sz="1200" dirty="0">
                <a:solidFill>
                  <a:schemeClr val="dk2"/>
                </a:solidFill>
              </a:rPr>
              <a:t> (systembehandlingar av psoriasis-patienter), DBS (Deep Brain Stimulation) m.fl. (</a:t>
            </a:r>
            <a:r>
              <a:rPr lang="sv-SE" sz="1200" dirty="0" err="1">
                <a:solidFill>
                  <a:schemeClr val="dk2"/>
                </a:solidFill>
              </a:rPr>
              <a:t>Gyncancerregistret</a:t>
            </a:r>
            <a:r>
              <a:rPr lang="sv-SE" sz="1200" dirty="0">
                <a:solidFill>
                  <a:schemeClr val="dk2"/>
                </a:solidFill>
              </a:rPr>
              <a:t> ligger på INCA och en flytt för </a:t>
            </a:r>
            <a:r>
              <a:rPr lang="sv-SE" sz="1200" dirty="0" err="1">
                <a:solidFill>
                  <a:schemeClr val="dk2"/>
                </a:solidFill>
              </a:rPr>
              <a:t>GynOp</a:t>
            </a:r>
            <a:r>
              <a:rPr lang="sv-SE" sz="1200" dirty="0">
                <a:solidFill>
                  <a:schemeClr val="dk2"/>
                </a:solidFill>
              </a:rPr>
              <a:t> kommer innebära bättre samordningsmöjligheter mellan de två registren (ex canceranmälan).?) Även stroke registret gör byte till INCA</a:t>
            </a:r>
            <a:endParaRPr dirty="0"/>
          </a:p>
          <a:p>
            <a:pPr marL="0" lvl="0" indent="0" algn="l" rtl="0">
              <a:spcBef>
                <a:spcPts val="0"/>
              </a:spcBef>
              <a:spcAft>
                <a:spcPts val="0"/>
              </a:spcAft>
              <a:buClr>
                <a:schemeClr val="dk2"/>
              </a:buClr>
              <a:buSzPts val="1200"/>
              <a:buFont typeface="Arial"/>
              <a:buNone/>
            </a:pPr>
            <a:r>
              <a:rPr lang="sv-SE" sz="1200" dirty="0">
                <a:solidFill>
                  <a:schemeClr val="dk2"/>
                </a:solidFill>
              </a:rPr>
              <a:t>* Planen är att bygga upp och lansera ett delregister i taget på INCA, med </a:t>
            </a:r>
            <a:r>
              <a:rPr lang="sv-SE" sz="1200" dirty="0" err="1">
                <a:solidFill>
                  <a:schemeClr val="dk2"/>
                </a:solidFill>
              </a:rPr>
              <a:t>Intrauterin</a:t>
            </a:r>
            <a:r>
              <a:rPr lang="sv-SE" sz="1200" dirty="0">
                <a:solidFill>
                  <a:schemeClr val="dk2"/>
                </a:solidFill>
              </a:rPr>
              <a:t> kirurgi först ut under Q1 2025, efter det </a:t>
            </a:r>
            <a:r>
              <a:rPr lang="sv-SE" sz="1200" dirty="0" err="1">
                <a:solidFill>
                  <a:schemeClr val="dk2"/>
                </a:solidFill>
              </a:rPr>
              <a:t>Rekonstruktiv</a:t>
            </a:r>
            <a:r>
              <a:rPr lang="sv-SE" sz="1200" dirty="0">
                <a:solidFill>
                  <a:schemeClr val="dk2"/>
                </a:solidFill>
              </a:rPr>
              <a:t> bäckenbottenkirurgi.</a:t>
            </a:r>
            <a:endParaRPr dirty="0"/>
          </a:p>
        </p:txBody>
      </p:sp>
      <p:sp>
        <p:nvSpPr>
          <p:cNvPr id="69" name="Google Shape;6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E73AA1C-83E0-4F64-B98E-C8D14558C4C0}" type="slidenum">
              <a:rPr lang="sv-SE" smtClean="0"/>
              <a:t>4</a:t>
            </a:fld>
            <a:endParaRPr lang="sv-SE"/>
          </a:p>
        </p:txBody>
      </p:sp>
    </p:spTree>
    <p:extLst>
      <p:ext uri="{BB962C8B-B14F-4D97-AF65-F5344CB8AC3E}">
        <p14:creationId xmlns:p14="http://schemas.microsoft.com/office/powerpoint/2010/main" val="1614700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a:t>* En långsiktig, stabil och förvaltningsbar plattform.</a:t>
            </a:r>
            <a:endParaRPr/>
          </a:p>
          <a:p>
            <a:pPr marL="0" lvl="0" indent="0" algn="l" rtl="0">
              <a:spcBef>
                <a:spcPts val="0"/>
              </a:spcBef>
              <a:spcAft>
                <a:spcPts val="0"/>
              </a:spcAft>
              <a:buNone/>
            </a:pPr>
            <a:r>
              <a:rPr lang="sv-SE" sz="1200"/>
              <a:t>* Kortare tid mellan beställning och leverans av utvecklingsärenden. Enklare journalfångst och koppling till </a:t>
            </a:r>
            <a:r>
              <a:rPr lang="sv-SE" sz="1200" err="1"/>
              <a:t>Gyncancerregistret</a:t>
            </a:r>
            <a:r>
              <a:rPr lang="sv-SE" sz="1200"/>
              <a:t>.</a:t>
            </a:r>
            <a:endParaRPr/>
          </a:p>
          <a:p>
            <a:pPr marL="0" lvl="0" indent="0" algn="l" rtl="0">
              <a:spcBef>
                <a:spcPts val="0"/>
              </a:spcBef>
              <a:spcAft>
                <a:spcPts val="0"/>
              </a:spcAft>
              <a:buNone/>
            </a:pPr>
            <a:r>
              <a:rPr lang="sv-SE" sz="1200"/>
              <a:t>* Minskat personberoende i stödfunktioner kring registret.</a:t>
            </a:r>
            <a:endParaRPr/>
          </a:p>
          <a:p>
            <a:pPr marL="0" lvl="0" indent="0" algn="l" rtl="0">
              <a:spcBef>
                <a:spcPts val="0"/>
              </a:spcBef>
              <a:spcAft>
                <a:spcPts val="0"/>
              </a:spcAft>
              <a:buNone/>
            </a:pPr>
            <a:r>
              <a:rPr lang="sv-SE" sz="1200"/>
              <a:t>* Minskade kostnader för drift och utveckling av registrets tekniska lösning.</a:t>
            </a:r>
            <a:endParaRPr/>
          </a:p>
          <a:p>
            <a:pPr marL="0" lvl="0" indent="0" algn="l" rtl="0">
              <a:spcBef>
                <a:spcPts val="0"/>
              </a:spcBef>
              <a:spcAft>
                <a:spcPts val="0"/>
              </a:spcAft>
              <a:buNone/>
            </a:pPr>
            <a:endParaRPr/>
          </a:p>
        </p:txBody>
      </p:sp>
      <p:sp>
        <p:nvSpPr>
          <p:cNvPr id="92" name="Google Shape;9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 och innehåll" type="obj">
  <p:cSld name="Rubrik och innehåll">
    <p:spTree>
      <p:nvGrpSpPr>
        <p:cNvPr id="1" name="Shape 16"/>
        <p:cNvGrpSpPr/>
        <p:nvPr/>
      </p:nvGrpSpPr>
      <p:grpSpPr>
        <a:xfrm>
          <a:off x="0" y="0"/>
          <a:ext cx="0" cy="0"/>
          <a:chOff x="0" y="0"/>
          <a:chExt cx="0" cy="0"/>
        </a:xfrm>
      </p:grpSpPr>
      <p:sp>
        <p:nvSpPr>
          <p:cNvPr id="17" name="Google Shape;1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112958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med bildtext" type="objTx">
  <p:cSld name="Text med bildtext">
    <p:spTree>
      <p:nvGrpSpPr>
        <p:cNvPr id="1" name="Shape 51"/>
        <p:cNvGrpSpPr/>
        <p:nvPr/>
      </p:nvGrpSpPr>
      <p:grpSpPr>
        <a:xfrm>
          <a:off x="0" y="0"/>
          <a:ext cx="0" cy="0"/>
          <a:chOff x="0" y="0"/>
          <a:chExt cx="0" cy="0"/>
        </a:xfrm>
      </p:grpSpPr>
      <p:sp>
        <p:nvSpPr>
          <p:cNvPr id="52" name="Google Shape;52;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993346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ld med bildtext" type="picTx">
  <p:cSld name="Bild med bildtext">
    <p:spTree>
      <p:nvGrpSpPr>
        <p:cNvPr id="1" name="Shape 57"/>
        <p:cNvGrpSpPr/>
        <p:nvPr/>
      </p:nvGrpSpPr>
      <p:grpSpPr>
        <a:xfrm>
          <a:off x="0" y="0"/>
          <a:ext cx="0" cy="0"/>
          <a:chOff x="0" y="0"/>
          <a:chExt cx="0" cy="0"/>
        </a:xfrm>
      </p:grpSpPr>
      <p:sp>
        <p:nvSpPr>
          <p:cNvPr id="58" name="Google Shape;58;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6"/>
          <p:cNvSpPr>
            <a:spLocks noGrp="1"/>
          </p:cNvSpPr>
          <p:nvPr>
            <p:ph type="pic" idx="2"/>
          </p:nvPr>
        </p:nvSpPr>
        <p:spPr>
          <a:xfrm>
            <a:off x="5183188" y="987425"/>
            <a:ext cx="6172200" cy="4873625"/>
          </a:xfrm>
          <a:prstGeom prst="rect">
            <a:avLst/>
          </a:prstGeom>
          <a:noFill/>
          <a:ln>
            <a:noFill/>
          </a:ln>
        </p:spPr>
      </p:sp>
      <p:sp>
        <p:nvSpPr>
          <p:cNvPr id="60" name="Google Shape;60;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519168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Avslutning_text">
  <p:cSld name="Avslutning_text">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Verdana"/>
                <a:ea typeface="Verdana"/>
                <a:cs typeface="Verdana"/>
                <a:sym typeface="Verdan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59870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70FAF1-D661-4488-B31B-335811D662E1}"/>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sv-SE"/>
              <a:t>Klicka för att skriva in en rubrik</a:t>
            </a:r>
          </a:p>
        </p:txBody>
      </p:sp>
      <p:sp>
        <p:nvSpPr>
          <p:cNvPr id="3" name="Underrubrik 2">
            <a:extLst>
              <a:ext uri="{FF2B5EF4-FFF2-40B4-BE49-F238E27FC236}">
                <a16:creationId xmlns:a16="http://schemas.microsoft.com/office/drawing/2014/main" id="{E6981A01-0FE4-4E27-8A4E-82DDE8860239}"/>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in en underrubrik</a:t>
            </a:r>
          </a:p>
        </p:txBody>
      </p:sp>
    </p:spTree>
    <p:extLst>
      <p:ext uri="{BB962C8B-B14F-4D97-AF65-F5344CB8AC3E}">
        <p14:creationId xmlns:p14="http://schemas.microsoft.com/office/powerpoint/2010/main" val="2402862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Rubrikbild_tex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70FAF1-D661-4488-B31B-335811D662E1}"/>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sv-SE"/>
              <a:t>Klicka för att skriva in en rubrik</a:t>
            </a:r>
          </a:p>
        </p:txBody>
      </p:sp>
      <p:sp>
        <p:nvSpPr>
          <p:cNvPr id="3" name="Underrubrik 2">
            <a:extLst>
              <a:ext uri="{FF2B5EF4-FFF2-40B4-BE49-F238E27FC236}">
                <a16:creationId xmlns:a16="http://schemas.microsoft.com/office/drawing/2014/main" id="{E6981A01-0FE4-4E27-8A4E-82DDE8860239}"/>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in en underrubrik</a:t>
            </a:r>
          </a:p>
        </p:txBody>
      </p:sp>
    </p:spTree>
    <p:extLst>
      <p:ext uri="{BB962C8B-B14F-4D97-AF65-F5344CB8AC3E}">
        <p14:creationId xmlns:p14="http://schemas.microsoft.com/office/powerpoint/2010/main" val="2553589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AD8C09-805B-4AC1-8CB2-0CB77D63C10B}"/>
              </a:ext>
            </a:extLst>
          </p:cNvPr>
          <p:cNvSpPr>
            <a:spLocks noGrp="1"/>
          </p:cNvSpPr>
          <p:nvPr>
            <p:ph type="title" hasCustomPrompt="1"/>
          </p:nvPr>
        </p:nvSpPr>
        <p:spPr/>
        <p:txBody>
          <a:bodyPr/>
          <a:lstStyle>
            <a:lvl1pPr>
              <a:defRPr/>
            </a:lvl1pPr>
          </a:lstStyle>
          <a:p>
            <a:r>
              <a:rPr lang="sv-SE"/>
              <a:t>Skriv in en rubrik</a:t>
            </a:r>
          </a:p>
        </p:txBody>
      </p:sp>
      <p:sp>
        <p:nvSpPr>
          <p:cNvPr id="3" name="Platshållare för innehåll 2">
            <a:extLst>
              <a:ext uri="{FF2B5EF4-FFF2-40B4-BE49-F238E27FC236}">
                <a16:creationId xmlns:a16="http://schemas.microsoft.com/office/drawing/2014/main" id="{C4497265-E2F7-432D-9981-51B46E48682F}"/>
              </a:ext>
            </a:extLst>
          </p:cNvPr>
          <p:cNvSpPr>
            <a:spLocks noGrp="1"/>
          </p:cNvSpPr>
          <p:nvPr>
            <p:ph idx="1" hasCustomPrompt="1"/>
          </p:nvPr>
        </p:nvSpPr>
        <p:spPr/>
        <p:txBody>
          <a:bodyPr/>
          <a:lstStyle>
            <a:lvl1pPr>
              <a:defRPr/>
            </a:lvl1pPr>
          </a:lstStyle>
          <a:p>
            <a:pPr lvl="0"/>
            <a:r>
              <a:rPr lang="sv-SE"/>
              <a:t>Skriv in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65C4156-8854-4B92-BD6D-62A83B4D7E9A}"/>
              </a:ext>
            </a:extLst>
          </p:cNvPr>
          <p:cNvSpPr>
            <a:spLocks noGrp="1"/>
          </p:cNvSpPr>
          <p:nvPr>
            <p:ph type="dt" sz="half" idx="10"/>
          </p:nvPr>
        </p:nvSpPr>
        <p:spPr/>
        <p:txBody>
          <a:bodyPr/>
          <a:lstStyle/>
          <a:p>
            <a:fld id="{2709B4EE-816E-486E-8119-51F5FBB1FE2E}" type="datetimeFigureOut">
              <a:rPr lang="sv-SE" smtClean="0"/>
              <a:t>2025-01-15</a:t>
            </a:fld>
            <a:endParaRPr lang="sv-SE"/>
          </a:p>
        </p:txBody>
      </p:sp>
      <p:sp>
        <p:nvSpPr>
          <p:cNvPr id="5" name="Platshållare för sidfot 4">
            <a:extLst>
              <a:ext uri="{FF2B5EF4-FFF2-40B4-BE49-F238E27FC236}">
                <a16:creationId xmlns:a16="http://schemas.microsoft.com/office/drawing/2014/main" id="{51B4C55A-B0A9-46AF-BC84-7215A20A6BF7}"/>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705590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_stape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AD8C09-805B-4AC1-8CB2-0CB77D63C10B}"/>
              </a:ext>
            </a:extLst>
          </p:cNvPr>
          <p:cNvSpPr>
            <a:spLocks noGrp="1"/>
          </p:cNvSpPr>
          <p:nvPr>
            <p:ph type="title" hasCustomPrompt="1"/>
          </p:nvPr>
        </p:nvSpPr>
        <p:spPr>
          <a:xfrm>
            <a:off x="1119673" y="365125"/>
            <a:ext cx="10346095" cy="1325563"/>
          </a:xfrm>
        </p:spPr>
        <p:txBody>
          <a:bodyPr/>
          <a:lstStyle>
            <a:lvl1pPr>
              <a:defRPr/>
            </a:lvl1pPr>
          </a:lstStyle>
          <a:p>
            <a:r>
              <a:rPr lang="sv-SE"/>
              <a:t>Skriv in en rubrik</a:t>
            </a:r>
          </a:p>
        </p:txBody>
      </p:sp>
      <p:sp>
        <p:nvSpPr>
          <p:cNvPr id="3" name="Platshållare för innehåll 2">
            <a:extLst>
              <a:ext uri="{FF2B5EF4-FFF2-40B4-BE49-F238E27FC236}">
                <a16:creationId xmlns:a16="http://schemas.microsoft.com/office/drawing/2014/main" id="{C4497265-E2F7-432D-9981-51B46E48682F}"/>
              </a:ext>
            </a:extLst>
          </p:cNvPr>
          <p:cNvSpPr>
            <a:spLocks noGrp="1"/>
          </p:cNvSpPr>
          <p:nvPr>
            <p:ph idx="1" hasCustomPrompt="1"/>
          </p:nvPr>
        </p:nvSpPr>
        <p:spPr>
          <a:xfrm>
            <a:off x="1119673" y="1847850"/>
            <a:ext cx="10346095" cy="4351338"/>
          </a:xfrm>
        </p:spPr>
        <p:txBody>
          <a:bodyPr/>
          <a:lstStyle>
            <a:lvl1pPr>
              <a:defRPr/>
            </a:lvl1pPr>
          </a:lstStyle>
          <a:p>
            <a:pPr lvl="0"/>
            <a:r>
              <a:rPr lang="sv-SE"/>
              <a:t>Skriv in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65C4156-8854-4B92-BD6D-62A83B4D7E9A}"/>
              </a:ext>
            </a:extLst>
          </p:cNvPr>
          <p:cNvSpPr>
            <a:spLocks noGrp="1"/>
          </p:cNvSpPr>
          <p:nvPr>
            <p:ph type="dt" sz="half" idx="10"/>
          </p:nvPr>
        </p:nvSpPr>
        <p:spPr>
          <a:xfrm>
            <a:off x="1119673" y="6356350"/>
            <a:ext cx="2696545" cy="365125"/>
          </a:xfrm>
        </p:spPr>
        <p:txBody>
          <a:bodyPr/>
          <a:lstStyle/>
          <a:p>
            <a:fld id="{2709B4EE-816E-486E-8119-51F5FBB1FE2E}" type="datetimeFigureOut">
              <a:rPr lang="sv-SE" smtClean="0"/>
              <a:t>2025-01-15</a:t>
            </a:fld>
            <a:endParaRPr lang="sv-SE"/>
          </a:p>
        </p:txBody>
      </p:sp>
      <p:sp>
        <p:nvSpPr>
          <p:cNvPr id="5" name="Platshållare för sidfot 4">
            <a:extLst>
              <a:ext uri="{FF2B5EF4-FFF2-40B4-BE49-F238E27FC236}">
                <a16:creationId xmlns:a16="http://schemas.microsoft.com/office/drawing/2014/main" id="{51B4C55A-B0A9-46AF-BC84-7215A20A6BF7}"/>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815225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Pausbi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BBF74B-1935-4D63-BA29-5559AABE9E18}"/>
              </a:ext>
            </a:extLst>
          </p:cNvPr>
          <p:cNvSpPr>
            <a:spLocks noGrp="1"/>
          </p:cNvSpPr>
          <p:nvPr>
            <p:ph type="title" hasCustomPrompt="1"/>
          </p:nvPr>
        </p:nvSpPr>
        <p:spPr>
          <a:xfrm>
            <a:off x="870857" y="2961999"/>
            <a:ext cx="4889241" cy="750499"/>
          </a:xfrm>
        </p:spPr>
        <p:txBody>
          <a:bodyPr>
            <a:noAutofit/>
          </a:bodyPr>
          <a:lstStyle>
            <a:lvl1pPr algn="ctr">
              <a:defRPr sz="4400">
                <a:solidFill>
                  <a:schemeClr val="bg1"/>
                </a:solidFill>
              </a:defRPr>
            </a:lvl1pPr>
          </a:lstStyle>
          <a:p>
            <a:r>
              <a:rPr lang="sv-SE"/>
              <a:t>Dags för paus?</a:t>
            </a:r>
          </a:p>
        </p:txBody>
      </p:sp>
      <p:pic>
        <p:nvPicPr>
          <p:cNvPr id="38" name="Bild 37" descr="Te">
            <a:extLst>
              <a:ext uri="{FF2B5EF4-FFF2-40B4-BE49-F238E27FC236}">
                <a16:creationId xmlns:a16="http://schemas.microsoft.com/office/drawing/2014/main" id="{38051710-C9AF-4418-AAEB-6F3DBC59ED9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51576" y="1948543"/>
            <a:ext cx="2777412" cy="2777412"/>
          </a:xfrm>
          <a:prstGeom prst="rect">
            <a:avLst/>
          </a:prstGeom>
        </p:spPr>
      </p:pic>
    </p:spTree>
    <p:extLst>
      <p:ext uri="{BB962C8B-B14F-4D97-AF65-F5344CB8AC3E}">
        <p14:creationId xmlns:p14="http://schemas.microsoft.com/office/powerpoint/2010/main" val="3113304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08801F-0507-4C1D-AB7A-DCB6DEFFE4F6}"/>
              </a:ext>
            </a:extLst>
          </p:cNvPr>
          <p:cNvSpPr>
            <a:spLocks noGrp="1"/>
          </p:cNvSpPr>
          <p:nvPr>
            <p:ph type="title" hasCustomPrompt="1"/>
          </p:nvPr>
        </p:nvSpPr>
        <p:spPr/>
        <p:txBody>
          <a:bodyPr/>
          <a:lstStyle>
            <a:lvl1pPr>
              <a:defRPr/>
            </a:lvl1pPr>
          </a:lstStyle>
          <a:p>
            <a:r>
              <a:rPr lang="sv-SE"/>
              <a:t>Skriv in en rubrik</a:t>
            </a:r>
          </a:p>
        </p:txBody>
      </p:sp>
      <p:sp>
        <p:nvSpPr>
          <p:cNvPr id="3" name="Platshållare för innehåll 2">
            <a:extLst>
              <a:ext uri="{FF2B5EF4-FFF2-40B4-BE49-F238E27FC236}">
                <a16:creationId xmlns:a16="http://schemas.microsoft.com/office/drawing/2014/main" id="{235E39F4-88B2-4FE5-A03B-25C35D8B3B0A}"/>
              </a:ext>
            </a:extLst>
          </p:cNvPr>
          <p:cNvSpPr>
            <a:spLocks noGrp="1"/>
          </p:cNvSpPr>
          <p:nvPr>
            <p:ph sz="half" idx="1" hasCustomPrompt="1"/>
          </p:nvPr>
        </p:nvSpPr>
        <p:spPr>
          <a:xfrm>
            <a:off x="838200" y="1825625"/>
            <a:ext cx="5181600" cy="4351338"/>
          </a:xfrm>
        </p:spPr>
        <p:txBody>
          <a:bodyPr/>
          <a:lstStyle>
            <a:lvl1pPr>
              <a:defRPr/>
            </a:lvl1pPr>
          </a:lstStyle>
          <a:p>
            <a:pPr lvl="0"/>
            <a:r>
              <a:rPr lang="sv-SE"/>
              <a:t>Skriv in 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16EBCC2-662C-4C56-808E-B2E0FECD9746}"/>
              </a:ext>
            </a:extLst>
          </p:cNvPr>
          <p:cNvSpPr>
            <a:spLocks noGrp="1"/>
          </p:cNvSpPr>
          <p:nvPr>
            <p:ph sz="half" idx="2" hasCustomPrompt="1"/>
          </p:nvPr>
        </p:nvSpPr>
        <p:spPr>
          <a:xfrm>
            <a:off x="6172200" y="1825625"/>
            <a:ext cx="5181600" cy="4351338"/>
          </a:xfrm>
        </p:spPr>
        <p:txBody>
          <a:bodyPr/>
          <a:lstStyle>
            <a:lvl1pPr>
              <a:defRPr/>
            </a:lvl1pPr>
          </a:lstStyle>
          <a:p>
            <a:pPr lvl="0"/>
            <a:r>
              <a:rPr lang="sv-SE"/>
              <a:t>Skriv in 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D8781A0-4406-4531-BC4E-7A788E49795F}"/>
              </a:ext>
            </a:extLst>
          </p:cNvPr>
          <p:cNvSpPr>
            <a:spLocks noGrp="1"/>
          </p:cNvSpPr>
          <p:nvPr>
            <p:ph type="dt" sz="half" idx="10"/>
          </p:nvPr>
        </p:nvSpPr>
        <p:spPr/>
        <p:txBody>
          <a:bodyPr/>
          <a:lstStyle/>
          <a:p>
            <a:fld id="{2709B4EE-816E-486E-8119-51F5FBB1FE2E}" type="datetimeFigureOut">
              <a:rPr lang="sv-SE" smtClean="0"/>
              <a:t>2025-01-15</a:t>
            </a:fld>
            <a:endParaRPr lang="sv-SE"/>
          </a:p>
        </p:txBody>
      </p:sp>
      <p:sp>
        <p:nvSpPr>
          <p:cNvPr id="6" name="Platshållare för sidfot 5">
            <a:extLst>
              <a:ext uri="{FF2B5EF4-FFF2-40B4-BE49-F238E27FC236}">
                <a16:creationId xmlns:a16="http://schemas.microsoft.com/office/drawing/2014/main" id="{D537DC88-99BC-4A20-A0FA-AD1854ACF737}"/>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405109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BBF74B-1935-4D63-BA29-5559AABE9E18}"/>
              </a:ext>
            </a:extLst>
          </p:cNvPr>
          <p:cNvSpPr>
            <a:spLocks noGrp="1"/>
          </p:cNvSpPr>
          <p:nvPr>
            <p:ph type="title" hasCustomPrompt="1"/>
          </p:nvPr>
        </p:nvSpPr>
        <p:spPr/>
        <p:txBody>
          <a:bodyPr/>
          <a:lstStyle>
            <a:lvl1pPr>
              <a:defRPr/>
            </a:lvl1pPr>
          </a:lstStyle>
          <a:p>
            <a:r>
              <a:rPr lang="sv-SE"/>
              <a:t>Skriv in en rubrik</a:t>
            </a:r>
          </a:p>
        </p:txBody>
      </p:sp>
      <p:sp>
        <p:nvSpPr>
          <p:cNvPr id="3" name="Platshållare för datum 2">
            <a:extLst>
              <a:ext uri="{FF2B5EF4-FFF2-40B4-BE49-F238E27FC236}">
                <a16:creationId xmlns:a16="http://schemas.microsoft.com/office/drawing/2014/main" id="{3CF64545-75CE-4D22-959D-894FBD00947E}"/>
              </a:ext>
            </a:extLst>
          </p:cNvPr>
          <p:cNvSpPr>
            <a:spLocks noGrp="1"/>
          </p:cNvSpPr>
          <p:nvPr>
            <p:ph type="dt" sz="half" idx="10"/>
          </p:nvPr>
        </p:nvSpPr>
        <p:spPr/>
        <p:txBody>
          <a:bodyPr/>
          <a:lstStyle/>
          <a:p>
            <a:fld id="{2709B4EE-816E-486E-8119-51F5FBB1FE2E}" type="datetimeFigureOut">
              <a:rPr lang="sv-SE" smtClean="0"/>
              <a:t>2025-01-15</a:t>
            </a:fld>
            <a:endParaRPr lang="sv-SE"/>
          </a:p>
        </p:txBody>
      </p:sp>
      <p:sp>
        <p:nvSpPr>
          <p:cNvPr id="4" name="Platshållare för sidfot 3">
            <a:extLst>
              <a:ext uri="{FF2B5EF4-FFF2-40B4-BE49-F238E27FC236}">
                <a16:creationId xmlns:a16="http://schemas.microsoft.com/office/drawing/2014/main" id="{273B0919-87BB-494C-A4A5-D1B25E801281}"/>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69037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Avslutning" type="title">
  <p:cSld name="Avslutning">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Verdana"/>
                <a:ea typeface="Verdana"/>
                <a:cs typeface="Verdana"/>
                <a:sym typeface="Verdan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729934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168977B-EB71-4E21-96DE-2382059EA229}"/>
              </a:ext>
            </a:extLst>
          </p:cNvPr>
          <p:cNvSpPr>
            <a:spLocks noGrp="1"/>
          </p:cNvSpPr>
          <p:nvPr>
            <p:ph type="dt" sz="half" idx="10"/>
          </p:nvPr>
        </p:nvSpPr>
        <p:spPr/>
        <p:txBody>
          <a:bodyPr/>
          <a:lstStyle/>
          <a:p>
            <a:fld id="{2709B4EE-816E-486E-8119-51F5FBB1FE2E}" type="datetimeFigureOut">
              <a:rPr lang="sv-SE" smtClean="0"/>
              <a:t>2025-01-15</a:t>
            </a:fld>
            <a:endParaRPr lang="sv-SE"/>
          </a:p>
        </p:txBody>
      </p:sp>
      <p:sp>
        <p:nvSpPr>
          <p:cNvPr id="3" name="Platshållare för sidfot 2">
            <a:extLst>
              <a:ext uri="{FF2B5EF4-FFF2-40B4-BE49-F238E27FC236}">
                <a16:creationId xmlns:a16="http://schemas.microsoft.com/office/drawing/2014/main" id="{2487672A-0FB9-4784-945D-3ABBE5BF31FE}"/>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182425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B3F4E9-F47F-473F-B84F-D0ECE24BC8C2}"/>
              </a:ext>
            </a:extLst>
          </p:cNvPr>
          <p:cNvSpPr>
            <a:spLocks noGrp="1"/>
          </p:cNvSpPr>
          <p:nvPr>
            <p:ph type="title" hasCustomPrompt="1"/>
          </p:nvPr>
        </p:nvSpPr>
        <p:spPr>
          <a:xfrm>
            <a:off x="839788" y="457200"/>
            <a:ext cx="3932237" cy="1600200"/>
          </a:xfrm>
        </p:spPr>
        <p:txBody>
          <a:bodyPr anchor="b"/>
          <a:lstStyle>
            <a:lvl1pPr>
              <a:defRPr sz="3200"/>
            </a:lvl1pPr>
          </a:lstStyle>
          <a:p>
            <a:r>
              <a:rPr lang="sv-SE"/>
              <a:t>Skriv in en rubrik</a:t>
            </a:r>
          </a:p>
        </p:txBody>
      </p:sp>
      <p:sp>
        <p:nvSpPr>
          <p:cNvPr id="3" name="Platshållare för innehåll 2">
            <a:extLst>
              <a:ext uri="{FF2B5EF4-FFF2-40B4-BE49-F238E27FC236}">
                <a16:creationId xmlns:a16="http://schemas.microsoft.com/office/drawing/2014/main" id="{7839E92E-02B6-4EC3-B70B-7F6CB2627E3F}"/>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Skriv in 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3328D0E-8EA0-42CF-9B32-D4E9AB753C18}"/>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Brödtext</a:t>
            </a:r>
          </a:p>
        </p:txBody>
      </p:sp>
      <p:sp>
        <p:nvSpPr>
          <p:cNvPr id="5" name="Platshållare för datum 4">
            <a:extLst>
              <a:ext uri="{FF2B5EF4-FFF2-40B4-BE49-F238E27FC236}">
                <a16:creationId xmlns:a16="http://schemas.microsoft.com/office/drawing/2014/main" id="{FB24D6EB-389B-444D-9B21-65239194F492}"/>
              </a:ext>
            </a:extLst>
          </p:cNvPr>
          <p:cNvSpPr>
            <a:spLocks noGrp="1"/>
          </p:cNvSpPr>
          <p:nvPr>
            <p:ph type="dt" sz="half" idx="10"/>
          </p:nvPr>
        </p:nvSpPr>
        <p:spPr/>
        <p:txBody>
          <a:bodyPr/>
          <a:lstStyle/>
          <a:p>
            <a:fld id="{2709B4EE-816E-486E-8119-51F5FBB1FE2E}" type="datetimeFigureOut">
              <a:rPr lang="sv-SE" smtClean="0"/>
              <a:t>2025-01-15</a:t>
            </a:fld>
            <a:endParaRPr lang="sv-SE"/>
          </a:p>
        </p:txBody>
      </p:sp>
      <p:sp>
        <p:nvSpPr>
          <p:cNvPr id="6" name="Platshållare för sidfot 5">
            <a:extLst>
              <a:ext uri="{FF2B5EF4-FFF2-40B4-BE49-F238E27FC236}">
                <a16:creationId xmlns:a16="http://schemas.microsoft.com/office/drawing/2014/main" id="{8DD8A587-5693-4386-80BF-1609EB9557FE}"/>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347257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775B12-CEA0-42CD-B042-F771E07BFB66}"/>
              </a:ext>
            </a:extLst>
          </p:cNvPr>
          <p:cNvSpPr>
            <a:spLocks noGrp="1"/>
          </p:cNvSpPr>
          <p:nvPr>
            <p:ph type="title" hasCustomPrompt="1"/>
          </p:nvPr>
        </p:nvSpPr>
        <p:spPr>
          <a:xfrm>
            <a:off x="839788" y="457200"/>
            <a:ext cx="3932237" cy="1600200"/>
          </a:xfrm>
        </p:spPr>
        <p:txBody>
          <a:bodyPr anchor="b"/>
          <a:lstStyle>
            <a:lvl1pPr>
              <a:defRPr sz="3200"/>
            </a:lvl1pPr>
          </a:lstStyle>
          <a:p>
            <a:r>
              <a:rPr lang="sv-SE"/>
              <a:t>Skriv in en rubrik</a:t>
            </a:r>
          </a:p>
        </p:txBody>
      </p:sp>
      <p:sp>
        <p:nvSpPr>
          <p:cNvPr id="3" name="Platshållare för bild 2">
            <a:extLst>
              <a:ext uri="{FF2B5EF4-FFF2-40B4-BE49-F238E27FC236}">
                <a16:creationId xmlns:a16="http://schemas.microsoft.com/office/drawing/2014/main" id="{236AE21F-464F-4E55-B936-9C080B9776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1F1471FB-CB34-49C7-8471-99FA4B3A5873}"/>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Brödtext</a:t>
            </a:r>
          </a:p>
        </p:txBody>
      </p:sp>
      <p:sp>
        <p:nvSpPr>
          <p:cNvPr id="5" name="Platshållare för datum 4">
            <a:extLst>
              <a:ext uri="{FF2B5EF4-FFF2-40B4-BE49-F238E27FC236}">
                <a16:creationId xmlns:a16="http://schemas.microsoft.com/office/drawing/2014/main" id="{D17D2F9D-8B93-4FC1-98DF-05556C7E0A2D}"/>
              </a:ext>
            </a:extLst>
          </p:cNvPr>
          <p:cNvSpPr>
            <a:spLocks noGrp="1"/>
          </p:cNvSpPr>
          <p:nvPr>
            <p:ph type="dt" sz="half" idx="10"/>
          </p:nvPr>
        </p:nvSpPr>
        <p:spPr/>
        <p:txBody>
          <a:bodyPr/>
          <a:lstStyle/>
          <a:p>
            <a:fld id="{2709B4EE-816E-486E-8119-51F5FBB1FE2E}" type="datetimeFigureOut">
              <a:rPr lang="sv-SE" smtClean="0"/>
              <a:t>2025-01-15</a:t>
            </a:fld>
            <a:endParaRPr lang="sv-SE"/>
          </a:p>
        </p:txBody>
      </p:sp>
      <p:sp>
        <p:nvSpPr>
          <p:cNvPr id="6" name="Platshållare för sidfot 5">
            <a:extLst>
              <a:ext uri="{FF2B5EF4-FFF2-40B4-BE49-F238E27FC236}">
                <a16:creationId xmlns:a16="http://schemas.microsoft.com/office/drawing/2014/main" id="{B8F3F3DF-9B96-45A7-8FEC-4AA868200711}"/>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419078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Avslutning">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70FAF1-D661-4488-B31B-335811D662E1}"/>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sv-SE"/>
              <a:t>Klicka för att skriva in avslutande text </a:t>
            </a:r>
          </a:p>
        </p:txBody>
      </p:sp>
      <p:sp>
        <p:nvSpPr>
          <p:cNvPr id="3" name="Underrubrik 2">
            <a:extLst>
              <a:ext uri="{FF2B5EF4-FFF2-40B4-BE49-F238E27FC236}">
                <a16:creationId xmlns:a16="http://schemas.microsoft.com/office/drawing/2014/main" id="{E6981A01-0FE4-4E27-8A4E-82DDE8860239}"/>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in text</a:t>
            </a:r>
          </a:p>
        </p:txBody>
      </p:sp>
    </p:spTree>
    <p:extLst>
      <p:ext uri="{BB962C8B-B14F-4D97-AF65-F5344CB8AC3E}">
        <p14:creationId xmlns:p14="http://schemas.microsoft.com/office/powerpoint/2010/main" val="2313359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Avslutning_tex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70FAF1-D661-4488-B31B-335811D662E1}"/>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sv-SE"/>
              <a:t>Klicka för att skriva in avslutande text </a:t>
            </a:r>
          </a:p>
        </p:txBody>
      </p:sp>
      <p:sp>
        <p:nvSpPr>
          <p:cNvPr id="3" name="Underrubrik 2">
            <a:extLst>
              <a:ext uri="{FF2B5EF4-FFF2-40B4-BE49-F238E27FC236}">
                <a16:creationId xmlns:a16="http://schemas.microsoft.com/office/drawing/2014/main" id="{E6981A01-0FE4-4E27-8A4E-82DDE8860239}"/>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in text</a:t>
            </a:r>
          </a:p>
        </p:txBody>
      </p:sp>
    </p:spTree>
    <p:extLst>
      <p:ext uri="{BB962C8B-B14F-4D97-AF65-F5344CB8AC3E}">
        <p14:creationId xmlns:p14="http://schemas.microsoft.com/office/powerpoint/2010/main" val="237082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Rubrikbild">
  <p:cSld name="Rubrikbild">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Verdana"/>
                <a:ea typeface="Verdana"/>
                <a:cs typeface="Verdana"/>
                <a:sym typeface="Verdan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50891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Rubrikbild_text">
  <p:cSld name="Rubrikbild_tex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Verdana"/>
                <a:ea typeface="Verdana"/>
                <a:cs typeface="Verdana"/>
                <a:sym typeface="Verdan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37126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ubrik och innehåll_stapel">
  <p:cSld name="Rubrik och innehåll_stapel">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10"/>
          <p:cNvSpPr txBox="1">
            <a:spLocks noGrp="1"/>
          </p:cNvSpPr>
          <p:nvPr>
            <p:ph type="title"/>
          </p:nvPr>
        </p:nvSpPr>
        <p:spPr>
          <a:xfrm>
            <a:off x="1119673" y="365125"/>
            <a:ext cx="1034609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0"/>
          <p:cNvSpPr txBox="1">
            <a:spLocks noGrp="1"/>
          </p:cNvSpPr>
          <p:nvPr>
            <p:ph type="body" idx="1"/>
          </p:nvPr>
        </p:nvSpPr>
        <p:spPr>
          <a:xfrm>
            <a:off x="1119673" y="1847850"/>
            <a:ext cx="10346095"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1119673" y="6356350"/>
            <a:ext cx="269654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946507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Pausbild" type="titleOnly">
  <p:cSld name="Pausbild">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11"/>
          <p:cNvSpPr txBox="1">
            <a:spLocks noGrp="1"/>
          </p:cNvSpPr>
          <p:nvPr>
            <p:ph type="title"/>
          </p:nvPr>
        </p:nvSpPr>
        <p:spPr>
          <a:xfrm>
            <a:off x="870857" y="2961999"/>
            <a:ext cx="4889241" cy="75049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400"/>
              <a:buFont typeface="Verdana"/>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7" name="Google Shape;37;p11" descr="Te"/>
          <p:cNvPicPr preferRelativeResize="0"/>
          <p:nvPr/>
        </p:nvPicPr>
        <p:blipFill rotWithShape="1">
          <a:blip r:embed="rId3">
            <a:alphaModFix/>
          </a:blip>
          <a:srcRect/>
          <a:stretch/>
        </p:blipFill>
        <p:spPr>
          <a:xfrm>
            <a:off x="7551576" y="1948543"/>
            <a:ext cx="2777412" cy="2777412"/>
          </a:xfrm>
          <a:prstGeom prst="rect">
            <a:avLst/>
          </a:prstGeom>
          <a:noFill/>
          <a:ln>
            <a:noFill/>
          </a:ln>
        </p:spPr>
      </p:pic>
    </p:spTree>
    <p:extLst>
      <p:ext uri="{BB962C8B-B14F-4D97-AF65-F5344CB8AC3E}">
        <p14:creationId xmlns:p14="http://schemas.microsoft.com/office/powerpoint/2010/main" val="177346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vå delar" type="twoObj">
  <p:cSld name="Två delar">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811386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dast rubrik">
  <p:cSld name="Endast rubrik">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19549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om" type="blank">
  <p:cSld name="Tom">
    <p:spTree>
      <p:nvGrpSpPr>
        <p:cNvPr id="1" name="Shape 48"/>
        <p:cNvGrpSpPr/>
        <p:nvPr/>
      </p:nvGrpSpPr>
      <p:grpSpPr>
        <a:xfrm>
          <a:off x="0" y="0"/>
          <a:ext cx="0" cy="0"/>
          <a:chOff x="0" y="0"/>
          <a:chExt cx="0" cy="0"/>
        </a:xfrm>
      </p:grpSpPr>
      <p:sp>
        <p:nvSpPr>
          <p:cNvPr id="49" name="Google Shape;4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85205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9.sv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Verdana"/>
              <a:buNone/>
              <a:defRPr sz="44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Georgia"/>
                <a:ea typeface="Georgia"/>
                <a:cs typeface="Georgia"/>
                <a:sym typeface="Georgia"/>
              </a:defRPr>
            </a:lvl1pPr>
            <a:lvl2pPr marL="0" marR="0" lvl="1" indent="0" algn="r" rtl="0">
              <a:spcBef>
                <a:spcPts val="0"/>
              </a:spcBef>
              <a:buNone/>
              <a:defRPr sz="1200" b="0" i="0" u="none" strike="noStrike" cap="none">
                <a:solidFill>
                  <a:srgbClr val="888888"/>
                </a:solidFill>
                <a:latin typeface="Georgia"/>
                <a:ea typeface="Georgia"/>
                <a:cs typeface="Georgia"/>
                <a:sym typeface="Georgia"/>
              </a:defRPr>
            </a:lvl2pPr>
            <a:lvl3pPr marL="0" marR="0" lvl="2" indent="0" algn="r" rtl="0">
              <a:spcBef>
                <a:spcPts val="0"/>
              </a:spcBef>
              <a:buNone/>
              <a:defRPr sz="1200" b="0" i="0" u="none" strike="noStrike" cap="none">
                <a:solidFill>
                  <a:srgbClr val="888888"/>
                </a:solidFill>
                <a:latin typeface="Georgia"/>
                <a:ea typeface="Georgia"/>
                <a:cs typeface="Georgia"/>
                <a:sym typeface="Georgia"/>
              </a:defRPr>
            </a:lvl3pPr>
            <a:lvl4pPr marL="0" marR="0" lvl="3" indent="0" algn="r" rtl="0">
              <a:spcBef>
                <a:spcPts val="0"/>
              </a:spcBef>
              <a:buNone/>
              <a:defRPr sz="1200" b="0" i="0" u="none" strike="noStrike" cap="none">
                <a:solidFill>
                  <a:srgbClr val="888888"/>
                </a:solidFill>
                <a:latin typeface="Georgia"/>
                <a:ea typeface="Georgia"/>
                <a:cs typeface="Georgia"/>
                <a:sym typeface="Georgia"/>
              </a:defRPr>
            </a:lvl4pPr>
            <a:lvl5pPr marL="0" marR="0" lvl="4" indent="0" algn="r" rtl="0">
              <a:spcBef>
                <a:spcPts val="0"/>
              </a:spcBef>
              <a:buNone/>
              <a:defRPr sz="1200" b="0" i="0" u="none" strike="noStrike" cap="none">
                <a:solidFill>
                  <a:srgbClr val="888888"/>
                </a:solidFill>
                <a:latin typeface="Georgia"/>
                <a:ea typeface="Georgia"/>
                <a:cs typeface="Georgia"/>
                <a:sym typeface="Georgia"/>
              </a:defRPr>
            </a:lvl5pPr>
            <a:lvl6pPr marL="0" marR="0" lvl="5" indent="0" algn="r" rtl="0">
              <a:spcBef>
                <a:spcPts val="0"/>
              </a:spcBef>
              <a:buNone/>
              <a:defRPr sz="1200" b="0" i="0" u="none" strike="noStrike" cap="none">
                <a:solidFill>
                  <a:srgbClr val="888888"/>
                </a:solidFill>
                <a:latin typeface="Georgia"/>
                <a:ea typeface="Georgia"/>
                <a:cs typeface="Georgia"/>
                <a:sym typeface="Georgia"/>
              </a:defRPr>
            </a:lvl6pPr>
            <a:lvl7pPr marL="0" marR="0" lvl="6" indent="0" algn="r" rtl="0">
              <a:spcBef>
                <a:spcPts val="0"/>
              </a:spcBef>
              <a:buNone/>
              <a:defRPr sz="1200" b="0" i="0" u="none" strike="noStrike" cap="none">
                <a:solidFill>
                  <a:srgbClr val="888888"/>
                </a:solidFill>
                <a:latin typeface="Georgia"/>
                <a:ea typeface="Georgia"/>
                <a:cs typeface="Georgia"/>
                <a:sym typeface="Georgia"/>
              </a:defRPr>
            </a:lvl7pPr>
            <a:lvl8pPr marL="0" marR="0" lvl="7" indent="0" algn="r" rtl="0">
              <a:spcBef>
                <a:spcPts val="0"/>
              </a:spcBef>
              <a:buNone/>
              <a:defRPr sz="1200" b="0" i="0" u="none" strike="noStrike" cap="none">
                <a:solidFill>
                  <a:srgbClr val="888888"/>
                </a:solidFill>
                <a:latin typeface="Georgia"/>
                <a:ea typeface="Georgia"/>
                <a:cs typeface="Georgia"/>
                <a:sym typeface="Georgia"/>
              </a:defRPr>
            </a:lvl8pPr>
            <a:lvl9pPr marL="0" marR="0" lvl="8" indent="0" algn="r" rtl="0">
              <a:spcBef>
                <a:spcPts val="0"/>
              </a:spcBef>
              <a:buNone/>
              <a:defRPr sz="12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sv-SE"/>
              <a:t>‹#›</a:t>
            </a:fld>
            <a:endParaRPr/>
          </a:p>
        </p:txBody>
      </p:sp>
      <p:pic>
        <p:nvPicPr>
          <p:cNvPr id="15" name="Google Shape;15;p5"/>
          <p:cNvPicPr preferRelativeResize="0"/>
          <p:nvPr/>
        </p:nvPicPr>
        <p:blipFill rotWithShape="1">
          <a:blip r:embed="rId14">
            <a:alphaModFix/>
          </a:blip>
          <a:srcRect/>
          <a:stretch/>
        </p:blipFill>
        <p:spPr>
          <a:xfrm>
            <a:off x="10393893" y="5609448"/>
            <a:ext cx="1550967" cy="1001412"/>
          </a:xfrm>
          <a:prstGeom prst="rect">
            <a:avLst/>
          </a:prstGeom>
          <a:noFill/>
          <a:ln>
            <a:noFill/>
          </a:ln>
        </p:spPr>
      </p:pic>
    </p:spTree>
    <p:extLst>
      <p:ext uri="{BB962C8B-B14F-4D97-AF65-F5344CB8AC3E}">
        <p14:creationId xmlns:p14="http://schemas.microsoft.com/office/powerpoint/2010/main" val="316769064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CDA2BE4-781E-4EC7-9CA0-A959377C4F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AA6F842-877D-4C3B-BA6B-4A8E9F40E1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5AE76CA-D6CE-44FA-B788-60BEC55301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9B4EE-816E-486E-8119-51F5FBB1FE2E}" type="datetimeFigureOut">
              <a:rPr lang="sv-SE" smtClean="0"/>
              <a:t>2025-01-15</a:t>
            </a:fld>
            <a:endParaRPr lang="sv-SE"/>
          </a:p>
        </p:txBody>
      </p:sp>
      <p:sp>
        <p:nvSpPr>
          <p:cNvPr id="5" name="Platshållare för sidfot 4">
            <a:extLst>
              <a:ext uri="{FF2B5EF4-FFF2-40B4-BE49-F238E27FC236}">
                <a16:creationId xmlns:a16="http://schemas.microsoft.com/office/drawing/2014/main" id="{499C7CBE-A861-453E-9F68-93CD3DCC18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A0A34D1-1708-407E-8111-0146F541D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938E2-F6B6-4FE9-8418-2C0E239F8EBC}" type="slidenum">
              <a:rPr lang="sv-SE" smtClean="0"/>
              <a:t>‹#›</a:t>
            </a:fld>
            <a:endParaRPr lang="sv-SE"/>
          </a:p>
        </p:txBody>
      </p:sp>
      <p:pic>
        <p:nvPicPr>
          <p:cNvPr id="8" name="Bild 7">
            <a:extLst>
              <a:ext uri="{FF2B5EF4-FFF2-40B4-BE49-F238E27FC236}">
                <a16:creationId xmlns:a16="http://schemas.microsoft.com/office/drawing/2014/main" id="{9977E621-A5A1-4DF6-8B6A-72A926A42068}"/>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393893" y="5609448"/>
            <a:ext cx="1550967" cy="1001412"/>
          </a:xfrm>
          <a:prstGeom prst="rect">
            <a:avLst/>
          </a:prstGeom>
        </p:spPr>
      </p:pic>
    </p:spTree>
    <p:extLst>
      <p:ext uri="{BB962C8B-B14F-4D97-AF65-F5344CB8AC3E}">
        <p14:creationId xmlns:p14="http://schemas.microsoft.com/office/powerpoint/2010/main" val="28728277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mailto:gynopregistret@regionvasterbotten.s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hyperlink" Target="https://vlladmin.sharepoint.com/:b:/r/sites/Admtjm-gynopArbetsgrupp/Delade%20dokument/P%C3%A5g%C3%A5ende%20projekt/Plattform/2022-06-22%20styrgruppsm%C3%B6te%20beslut%20om%20plattform.pdf?csf=1&amp;web=1&amp;e=SaeP1D"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37_9DACB1BF.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2B348D-18B3-C977-1C68-FB5F2D7B1FF4}"/>
              </a:ext>
            </a:extLst>
          </p:cNvPr>
          <p:cNvSpPr>
            <a:spLocks noGrp="1"/>
          </p:cNvSpPr>
          <p:nvPr>
            <p:ph type="ctrTitle"/>
          </p:nvPr>
        </p:nvSpPr>
        <p:spPr/>
        <p:txBody>
          <a:bodyPr/>
          <a:lstStyle/>
          <a:p>
            <a:r>
              <a:rPr lang="sv-SE" err="1"/>
              <a:t>GynOp</a:t>
            </a:r>
            <a:r>
              <a:rPr lang="sv-SE"/>
              <a:t> plattformsbyte till INCA</a:t>
            </a:r>
          </a:p>
        </p:txBody>
      </p:sp>
      <p:sp>
        <p:nvSpPr>
          <p:cNvPr id="3" name="Underrubrik 2">
            <a:extLst>
              <a:ext uri="{FF2B5EF4-FFF2-40B4-BE49-F238E27FC236}">
                <a16:creationId xmlns:a16="http://schemas.microsoft.com/office/drawing/2014/main" id="{539AEEE9-AB46-58AA-0950-E5F930173E66}"/>
              </a:ext>
            </a:extLst>
          </p:cNvPr>
          <p:cNvSpPr>
            <a:spLocks noGrp="1"/>
          </p:cNvSpPr>
          <p:nvPr>
            <p:ph type="subTitle" idx="1"/>
          </p:nvPr>
        </p:nvSpPr>
        <p:spPr/>
        <p:txBody>
          <a:bodyPr/>
          <a:lstStyle/>
          <a:p>
            <a:endParaRPr lang="sv-SE" dirty="0"/>
          </a:p>
          <a:p>
            <a:r>
              <a:rPr lang="sv-SE" dirty="0"/>
              <a:t>Infomöten </a:t>
            </a:r>
            <a:br>
              <a:rPr lang="sv-SE" dirty="0"/>
            </a:br>
            <a:r>
              <a:rPr lang="sv-SE" dirty="0"/>
              <a:t>2025-01-10, 2025-01-14</a:t>
            </a:r>
            <a:br>
              <a:rPr lang="sv-SE" dirty="0"/>
            </a:br>
            <a:r>
              <a:rPr lang="sv-SE" dirty="0"/>
              <a:t>2025-01-28 och 2025-01-31</a:t>
            </a:r>
          </a:p>
        </p:txBody>
      </p:sp>
    </p:spTree>
    <p:extLst>
      <p:ext uri="{BB962C8B-B14F-4D97-AF65-F5344CB8AC3E}">
        <p14:creationId xmlns:p14="http://schemas.microsoft.com/office/powerpoint/2010/main" val="2963754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0AF3D4-4714-4FD3-BF8C-69FFBF3F0938}"/>
              </a:ext>
            </a:extLst>
          </p:cNvPr>
          <p:cNvSpPr>
            <a:spLocks noGrp="1"/>
          </p:cNvSpPr>
          <p:nvPr>
            <p:ph type="title"/>
          </p:nvPr>
        </p:nvSpPr>
        <p:spPr/>
        <p:txBody>
          <a:bodyPr/>
          <a:lstStyle/>
          <a:p>
            <a:r>
              <a:rPr lang="sv-SE" dirty="0"/>
              <a:t>Pilotklinik - Första delregistret </a:t>
            </a:r>
            <a:r>
              <a:rPr lang="sv-SE" sz="4000" dirty="0" err="1"/>
              <a:t>Intrauterin</a:t>
            </a:r>
            <a:r>
              <a:rPr lang="sv-SE" sz="4000" dirty="0"/>
              <a:t> kirurgi</a:t>
            </a:r>
          </a:p>
        </p:txBody>
      </p:sp>
      <p:sp>
        <p:nvSpPr>
          <p:cNvPr id="3" name="Platshållare för innehåll 2">
            <a:extLst>
              <a:ext uri="{FF2B5EF4-FFF2-40B4-BE49-F238E27FC236}">
                <a16:creationId xmlns:a16="http://schemas.microsoft.com/office/drawing/2014/main" id="{16BA7F4B-33B8-4773-8F8E-14E13E21A31F}"/>
              </a:ext>
            </a:extLst>
          </p:cNvPr>
          <p:cNvSpPr>
            <a:spLocks noGrp="1"/>
          </p:cNvSpPr>
          <p:nvPr>
            <p:ph idx="1"/>
          </p:nvPr>
        </p:nvSpPr>
        <p:spPr>
          <a:xfrm>
            <a:off x="1119673" y="2017971"/>
            <a:ext cx="10346095" cy="4351338"/>
          </a:xfrm>
        </p:spPr>
        <p:txBody>
          <a:bodyPr vert="horz" lIns="91440" tIns="45720" rIns="91440" bIns="45720" rtlCol="0" anchor="t">
            <a:normAutofit lnSpcReduction="10000"/>
          </a:bodyPr>
          <a:lstStyle/>
          <a:p>
            <a:r>
              <a:rPr lang="sv-SE" sz="3600" dirty="0"/>
              <a:t>Ersta Diakoni</a:t>
            </a:r>
          </a:p>
          <a:p>
            <a:pPr marL="457200" lvl="1" indent="0">
              <a:buNone/>
            </a:pPr>
            <a:r>
              <a:rPr lang="sv-SE" sz="3600" dirty="0"/>
              <a:t>		3 december 2024</a:t>
            </a:r>
          </a:p>
          <a:p>
            <a:pPr lvl="1"/>
            <a:endParaRPr lang="sv-SE" sz="2800" dirty="0"/>
          </a:p>
          <a:p>
            <a:r>
              <a:rPr lang="sv-SE" sz="3600" dirty="0"/>
              <a:t>Fungerat väl både med registrering och enkätutskick</a:t>
            </a:r>
          </a:p>
          <a:p>
            <a:endParaRPr lang="sv-SE" sz="3600" dirty="0"/>
          </a:p>
          <a:p>
            <a:r>
              <a:rPr lang="sv-SE" sz="3600" dirty="0"/>
              <a:t>En flik istället för tre (anamnes/status- operation – utskrivning) är uppskattat</a:t>
            </a:r>
          </a:p>
        </p:txBody>
      </p:sp>
    </p:spTree>
    <p:extLst>
      <p:ext uri="{BB962C8B-B14F-4D97-AF65-F5344CB8AC3E}">
        <p14:creationId xmlns:p14="http://schemas.microsoft.com/office/powerpoint/2010/main" val="2844266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0AF3D4-4714-4FD3-BF8C-69FFBF3F0938}"/>
              </a:ext>
            </a:extLst>
          </p:cNvPr>
          <p:cNvSpPr>
            <a:spLocks noGrp="1"/>
          </p:cNvSpPr>
          <p:nvPr>
            <p:ph type="title"/>
          </p:nvPr>
        </p:nvSpPr>
        <p:spPr>
          <a:xfrm>
            <a:off x="1119673" y="365125"/>
            <a:ext cx="10346095" cy="1659773"/>
          </a:xfrm>
        </p:spPr>
        <p:txBody>
          <a:bodyPr>
            <a:normAutofit/>
          </a:bodyPr>
          <a:lstStyle/>
          <a:p>
            <a:r>
              <a:rPr lang="sv-SE" dirty="0">
                <a:latin typeface="+mn-lt"/>
              </a:rPr>
              <a:t>Skarp release </a:t>
            </a:r>
            <a:br>
              <a:rPr lang="sv-SE" dirty="0">
                <a:latin typeface="+mn-lt"/>
              </a:rPr>
            </a:br>
            <a:r>
              <a:rPr lang="sv-SE" sz="3200" dirty="0">
                <a:latin typeface="+mn-lt"/>
              </a:rPr>
              <a:t>Första delregistret </a:t>
            </a:r>
            <a:r>
              <a:rPr lang="sv-SE" sz="3200" dirty="0" err="1">
                <a:latin typeface="+mn-lt"/>
              </a:rPr>
              <a:t>Intrauterin</a:t>
            </a:r>
            <a:r>
              <a:rPr lang="sv-SE" sz="3200" dirty="0">
                <a:latin typeface="+mn-lt"/>
              </a:rPr>
              <a:t> kirurgi</a:t>
            </a:r>
          </a:p>
        </p:txBody>
      </p:sp>
      <p:sp>
        <p:nvSpPr>
          <p:cNvPr id="3" name="Platshållare för innehåll 2">
            <a:extLst>
              <a:ext uri="{FF2B5EF4-FFF2-40B4-BE49-F238E27FC236}">
                <a16:creationId xmlns:a16="http://schemas.microsoft.com/office/drawing/2014/main" id="{16BA7F4B-33B8-4773-8F8E-14E13E21A31F}"/>
              </a:ext>
            </a:extLst>
          </p:cNvPr>
          <p:cNvSpPr>
            <a:spLocks noGrp="1"/>
          </p:cNvSpPr>
          <p:nvPr>
            <p:ph idx="1"/>
          </p:nvPr>
        </p:nvSpPr>
        <p:spPr>
          <a:xfrm>
            <a:off x="1119673" y="2502903"/>
            <a:ext cx="10346095" cy="4351338"/>
          </a:xfrm>
        </p:spPr>
        <p:txBody>
          <a:bodyPr vert="horz" lIns="91440" tIns="45720" rIns="91440" bIns="45720" rtlCol="0" anchor="t">
            <a:normAutofit/>
          </a:bodyPr>
          <a:lstStyle/>
          <a:p>
            <a:pPr>
              <a:buFont typeface="Wingdings" panose="020B0604020202020204" pitchFamily="34" charset="0"/>
              <a:buChar char="Ø"/>
            </a:pPr>
            <a:r>
              <a:rPr lang="sv-SE" sz="3600" dirty="0"/>
              <a:t>  3 februari 2025</a:t>
            </a:r>
          </a:p>
          <a:p>
            <a:pPr>
              <a:buFont typeface="Wingdings" panose="020B0604020202020204" pitchFamily="34" charset="0"/>
              <a:buChar char="Ø"/>
            </a:pPr>
            <a:endParaRPr lang="sv-SE" sz="3600" dirty="0"/>
          </a:p>
          <a:p>
            <a:pPr>
              <a:buFont typeface="Wingdings" panose="020B0604020202020204" pitchFamily="34" charset="0"/>
              <a:buChar char="Ø"/>
            </a:pPr>
            <a:r>
              <a:rPr lang="sv-SE" sz="3600" dirty="0"/>
              <a:t>  10 000 operationer/år i detta delregister</a:t>
            </a:r>
          </a:p>
          <a:p>
            <a:pPr>
              <a:buFont typeface="Wingdings" panose="020B0604020202020204" pitchFamily="34" charset="0"/>
              <a:buChar char="Ø"/>
            </a:pPr>
            <a:endParaRPr lang="sv-SE" sz="3600" dirty="0"/>
          </a:p>
          <a:p>
            <a:pPr>
              <a:buFont typeface="Wingdings" panose="020B0604020202020204" pitchFamily="34" charset="0"/>
              <a:buChar char="Ø"/>
            </a:pPr>
            <a:r>
              <a:rPr lang="sv-SE" sz="3600" dirty="0"/>
              <a:t>   &gt;50  kliniker</a:t>
            </a:r>
          </a:p>
        </p:txBody>
      </p:sp>
    </p:spTree>
    <p:extLst>
      <p:ext uri="{BB962C8B-B14F-4D97-AF65-F5344CB8AC3E}">
        <p14:creationId xmlns:p14="http://schemas.microsoft.com/office/powerpoint/2010/main" val="115813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FE8DA9-16B3-CB90-C6ED-026B506751DB}"/>
              </a:ext>
            </a:extLst>
          </p:cNvPr>
          <p:cNvSpPr>
            <a:spLocks noGrp="1"/>
          </p:cNvSpPr>
          <p:nvPr>
            <p:ph type="title"/>
          </p:nvPr>
        </p:nvSpPr>
        <p:spPr/>
        <p:txBody>
          <a:bodyPr>
            <a:normAutofit/>
          </a:bodyPr>
          <a:lstStyle/>
          <a:p>
            <a:r>
              <a:rPr lang="sv-SE" sz="3600" dirty="0">
                <a:latin typeface="Georgia" panose="02040502050405020303" pitchFamily="18" charset="0"/>
              </a:rPr>
              <a:t>Planerad ”tågordning” </a:t>
            </a:r>
            <a:br>
              <a:rPr lang="sv-SE" sz="3600" dirty="0">
                <a:latin typeface="Georgia" panose="02040502050405020303" pitchFamily="18" charset="0"/>
              </a:rPr>
            </a:br>
            <a:r>
              <a:rPr lang="sv-SE" sz="3600" dirty="0">
                <a:latin typeface="Georgia" panose="02040502050405020303" pitchFamily="18" charset="0"/>
              </a:rPr>
              <a:t>Plattformsbyte till INCA</a:t>
            </a:r>
          </a:p>
        </p:txBody>
      </p:sp>
      <p:sp>
        <p:nvSpPr>
          <p:cNvPr id="3" name="Platshållare för innehåll 2">
            <a:extLst>
              <a:ext uri="{FF2B5EF4-FFF2-40B4-BE49-F238E27FC236}">
                <a16:creationId xmlns:a16="http://schemas.microsoft.com/office/drawing/2014/main" id="{0EA7B8D8-3412-080F-0F06-65A4D2C9E916}"/>
              </a:ext>
            </a:extLst>
          </p:cNvPr>
          <p:cNvSpPr>
            <a:spLocks noGrp="1"/>
          </p:cNvSpPr>
          <p:nvPr>
            <p:ph idx="1"/>
          </p:nvPr>
        </p:nvSpPr>
        <p:spPr>
          <a:xfrm>
            <a:off x="1119673" y="1847849"/>
            <a:ext cx="10346095" cy="4765601"/>
          </a:xfrm>
        </p:spPr>
        <p:txBody>
          <a:bodyPr>
            <a:normAutofit lnSpcReduction="10000"/>
          </a:bodyPr>
          <a:lstStyle/>
          <a:p>
            <a:pPr marL="0" indent="0">
              <a:buNone/>
            </a:pPr>
            <a:r>
              <a:rPr lang="sv-SE" dirty="0"/>
              <a:t>	</a:t>
            </a:r>
            <a:r>
              <a:rPr lang="sv-SE" dirty="0">
                <a:effectLst/>
              </a:rPr>
              <a:t>1 </a:t>
            </a:r>
            <a:r>
              <a:rPr lang="sv-SE" dirty="0" err="1">
                <a:effectLst/>
              </a:rPr>
              <a:t>Intrauterin</a:t>
            </a:r>
            <a:r>
              <a:rPr lang="sv-SE" dirty="0">
                <a:effectLst/>
              </a:rPr>
              <a:t> kirurgi 					2025</a:t>
            </a:r>
          </a:p>
          <a:p>
            <a:pPr marL="457200" lvl="1" indent="0">
              <a:buNone/>
            </a:pPr>
            <a:r>
              <a:rPr lang="sv-SE" dirty="0">
                <a:effectLst/>
              </a:rPr>
              <a:t>		med enkätutskickshanteringen		</a:t>
            </a:r>
          </a:p>
          <a:p>
            <a:pPr marL="457200" lvl="1" indent="0">
              <a:buNone/>
            </a:pPr>
            <a:endParaRPr lang="sv-SE" dirty="0">
              <a:effectLst/>
            </a:endParaRPr>
          </a:p>
          <a:p>
            <a:pPr marL="0" indent="0">
              <a:buNone/>
            </a:pPr>
            <a:r>
              <a:rPr lang="sv-SE" dirty="0">
                <a:effectLst/>
              </a:rPr>
              <a:t>	2 </a:t>
            </a:r>
            <a:r>
              <a:rPr lang="sv-SE" dirty="0" err="1">
                <a:effectLst/>
              </a:rPr>
              <a:t>Rekonstruktiv</a:t>
            </a:r>
            <a:r>
              <a:rPr lang="sv-SE" dirty="0">
                <a:effectLst/>
              </a:rPr>
              <a:t> bäckenbottenkirurgi		2025</a:t>
            </a:r>
          </a:p>
          <a:p>
            <a:pPr marL="0" indent="0">
              <a:buNone/>
            </a:pPr>
            <a:endParaRPr lang="sv-SE" dirty="0">
              <a:effectLst/>
            </a:endParaRPr>
          </a:p>
          <a:p>
            <a:pPr marL="0" indent="0">
              <a:buNone/>
            </a:pPr>
            <a:r>
              <a:rPr lang="sv-SE" dirty="0">
                <a:effectLst/>
              </a:rPr>
              <a:t>	3 Inkontinenskirurgi					2025</a:t>
            </a:r>
          </a:p>
          <a:p>
            <a:pPr marL="0" indent="0">
              <a:buNone/>
            </a:pPr>
            <a:endParaRPr lang="sv-SE" dirty="0">
              <a:effectLst/>
            </a:endParaRPr>
          </a:p>
          <a:p>
            <a:pPr marL="0" indent="0">
              <a:buNone/>
            </a:pPr>
            <a:r>
              <a:rPr lang="sv-SE" dirty="0">
                <a:effectLst/>
              </a:rPr>
              <a:t>	4 Bristning							2025-26</a:t>
            </a:r>
          </a:p>
          <a:p>
            <a:pPr marL="0" indent="0">
              <a:buNone/>
            </a:pPr>
            <a:endParaRPr lang="sv-SE" dirty="0">
              <a:effectLst/>
            </a:endParaRPr>
          </a:p>
          <a:p>
            <a:pPr marL="0" indent="0">
              <a:buNone/>
            </a:pPr>
            <a:r>
              <a:rPr lang="sv-SE" dirty="0">
                <a:effectLst/>
              </a:rPr>
              <a:t>	5 </a:t>
            </a:r>
            <a:r>
              <a:rPr lang="sv-SE" dirty="0" err="1">
                <a:effectLst/>
              </a:rPr>
              <a:t>Adnex</a:t>
            </a:r>
            <a:r>
              <a:rPr lang="sv-SE" dirty="0">
                <a:effectLst/>
              </a:rPr>
              <a:t> och </a:t>
            </a:r>
            <a:r>
              <a:rPr lang="sv-SE" dirty="0" err="1">
                <a:effectLst/>
              </a:rPr>
              <a:t>hysterektomi</a:t>
            </a:r>
            <a:r>
              <a:rPr lang="sv-SE" dirty="0">
                <a:effectLst/>
              </a:rPr>
              <a:t> </a:t>
            </a:r>
            <a:r>
              <a:rPr lang="sv-SE" dirty="0" err="1">
                <a:effectLst/>
              </a:rPr>
              <a:t>inkl</a:t>
            </a:r>
            <a:r>
              <a:rPr lang="sv-SE" dirty="0">
                <a:effectLst/>
              </a:rPr>
              <a:t> </a:t>
            </a:r>
            <a:r>
              <a:rPr lang="sv-SE" dirty="0" err="1">
                <a:effectLst/>
              </a:rPr>
              <a:t>endometrios</a:t>
            </a:r>
            <a:r>
              <a:rPr lang="sv-SE" dirty="0">
                <a:effectLst/>
              </a:rPr>
              <a:t>	2026</a:t>
            </a:r>
          </a:p>
        </p:txBody>
      </p:sp>
    </p:spTree>
    <p:extLst>
      <p:ext uri="{BB962C8B-B14F-4D97-AF65-F5344CB8AC3E}">
        <p14:creationId xmlns:p14="http://schemas.microsoft.com/office/powerpoint/2010/main" val="3828129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6ABCCC-CB3F-D380-50A7-D3E652B95994}"/>
              </a:ext>
            </a:extLst>
          </p:cNvPr>
          <p:cNvSpPr>
            <a:spLocks noGrp="1"/>
          </p:cNvSpPr>
          <p:nvPr>
            <p:ph type="title"/>
          </p:nvPr>
        </p:nvSpPr>
        <p:spPr/>
        <p:txBody>
          <a:bodyPr/>
          <a:lstStyle/>
          <a:p>
            <a:r>
              <a:rPr lang="sv-SE" dirty="0">
                <a:latin typeface="+mn-lt"/>
              </a:rPr>
              <a:t>Vad innebär det för mig?</a:t>
            </a:r>
            <a:br>
              <a:rPr lang="sv-SE" dirty="0">
                <a:latin typeface="+mn-lt"/>
              </a:rPr>
            </a:br>
            <a:r>
              <a:rPr lang="sv-SE" dirty="0">
                <a:latin typeface="+mn-lt"/>
              </a:rPr>
              <a:t>	 operatör</a:t>
            </a:r>
            <a:endParaRPr lang="sv-SE" dirty="0"/>
          </a:p>
        </p:txBody>
      </p:sp>
      <p:sp>
        <p:nvSpPr>
          <p:cNvPr id="3" name="Platshållare för innehåll 2">
            <a:extLst>
              <a:ext uri="{FF2B5EF4-FFF2-40B4-BE49-F238E27FC236}">
                <a16:creationId xmlns:a16="http://schemas.microsoft.com/office/drawing/2014/main" id="{3FB76888-2C4A-F4ED-5F99-82C345764426}"/>
              </a:ext>
            </a:extLst>
          </p:cNvPr>
          <p:cNvSpPr>
            <a:spLocks noGrp="1"/>
          </p:cNvSpPr>
          <p:nvPr>
            <p:ph idx="1"/>
          </p:nvPr>
        </p:nvSpPr>
        <p:spPr/>
        <p:txBody>
          <a:bodyPr/>
          <a:lstStyle/>
          <a:p>
            <a:endParaRPr lang="sv-SE" sz="2800" dirty="0"/>
          </a:p>
          <a:p>
            <a:r>
              <a:rPr lang="sv-SE" sz="2800" dirty="0"/>
              <a:t>Under några år behöver man jobba i </a:t>
            </a:r>
            <a:r>
              <a:rPr lang="sv-SE" sz="2800" b="1" dirty="0"/>
              <a:t>två parallella system </a:t>
            </a:r>
          </a:p>
          <a:p>
            <a:pPr marL="0" indent="0">
              <a:buNone/>
            </a:pPr>
            <a:r>
              <a:rPr lang="sv-SE" sz="2800" b="1" dirty="0"/>
              <a:t>	</a:t>
            </a:r>
            <a:r>
              <a:rPr lang="sv-SE" sz="2800" dirty="0"/>
              <a:t>men varje patient är enbart med i ett system </a:t>
            </a:r>
          </a:p>
          <a:p>
            <a:endParaRPr lang="sv-SE" dirty="0"/>
          </a:p>
          <a:p>
            <a:r>
              <a:rPr lang="sv-SE" sz="2800" dirty="0"/>
              <a:t>All intrauterin kirurgi registreras i Nya </a:t>
            </a:r>
            <a:r>
              <a:rPr lang="sv-SE" sz="2800" dirty="0" err="1"/>
              <a:t>GynOpINCA</a:t>
            </a:r>
            <a:r>
              <a:rPr lang="sv-SE" sz="2800" dirty="0"/>
              <a:t> </a:t>
            </a:r>
            <a:br>
              <a:rPr lang="sv-SE" dirty="0"/>
            </a:br>
            <a:r>
              <a:rPr lang="sv-SE" sz="2800" dirty="0"/>
              <a:t>från 25-</a:t>
            </a:r>
            <a:r>
              <a:rPr lang="sv-SE" dirty="0"/>
              <a:t>02-03</a:t>
            </a:r>
            <a:endParaRPr lang="sv-SE" sz="2800" dirty="0"/>
          </a:p>
          <a:p>
            <a:r>
              <a:rPr lang="sv-SE" dirty="0"/>
              <a:t>Inloggning sker via länk på ”vanliga inloggningsrutan”</a:t>
            </a:r>
          </a:p>
          <a:p>
            <a:pPr marL="0" indent="0">
              <a:buNone/>
            </a:pPr>
            <a:r>
              <a:rPr lang="sv-SE" sz="2800" dirty="0"/>
              <a:t>			via egen ”ruta” på hemsidan</a:t>
            </a:r>
          </a:p>
          <a:p>
            <a:pPr marL="0" indent="0">
              <a:buNone/>
            </a:pPr>
            <a:endParaRPr lang="sv-SE" sz="2800" dirty="0"/>
          </a:p>
          <a:p>
            <a:endParaRPr lang="sv-SE" dirty="0"/>
          </a:p>
        </p:txBody>
      </p:sp>
    </p:spTree>
    <p:extLst>
      <p:ext uri="{BB962C8B-B14F-4D97-AF65-F5344CB8AC3E}">
        <p14:creationId xmlns:p14="http://schemas.microsoft.com/office/powerpoint/2010/main" val="841269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108AF-4A83-67F5-FD89-B334CCCCF77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5EE3D2D-35EA-87A4-E145-6B55CFD268BE}"/>
              </a:ext>
            </a:extLst>
          </p:cNvPr>
          <p:cNvSpPr>
            <a:spLocks noGrp="1"/>
          </p:cNvSpPr>
          <p:nvPr>
            <p:ph type="title"/>
          </p:nvPr>
        </p:nvSpPr>
        <p:spPr/>
        <p:txBody>
          <a:bodyPr/>
          <a:lstStyle/>
          <a:p>
            <a:r>
              <a:rPr lang="sv-SE" dirty="0">
                <a:latin typeface="+mn-lt"/>
              </a:rPr>
              <a:t>Vad innebär det för mig?</a:t>
            </a:r>
            <a:br>
              <a:rPr lang="sv-SE" dirty="0">
                <a:latin typeface="+mn-lt"/>
              </a:rPr>
            </a:br>
            <a:r>
              <a:rPr lang="sv-SE" dirty="0">
                <a:latin typeface="+mn-lt"/>
              </a:rPr>
              <a:t>	sekreterare</a:t>
            </a:r>
            <a:endParaRPr lang="sv-SE" dirty="0"/>
          </a:p>
        </p:txBody>
      </p:sp>
      <p:sp>
        <p:nvSpPr>
          <p:cNvPr id="3" name="Platshållare för innehåll 2">
            <a:extLst>
              <a:ext uri="{FF2B5EF4-FFF2-40B4-BE49-F238E27FC236}">
                <a16:creationId xmlns:a16="http://schemas.microsoft.com/office/drawing/2014/main" id="{B9ECDE95-2973-2C68-0F7C-91509213C41F}"/>
              </a:ext>
            </a:extLst>
          </p:cNvPr>
          <p:cNvSpPr>
            <a:spLocks noGrp="1"/>
          </p:cNvSpPr>
          <p:nvPr>
            <p:ph idx="1"/>
          </p:nvPr>
        </p:nvSpPr>
        <p:spPr>
          <a:xfrm>
            <a:off x="1119673" y="2049869"/>
            <a:ext cx="10346095" cy="4351338"/>
          </a:xfrm>
        </p:spPr>
        <p:txBody>
          <a:bodyPr>
            <a:normAutofit fontScale="77500" lnSpcReduction="20000"/>
          </a:bodyPr>
          <a:lstStyle/>
          <a:p>
            <a:r>
              <a:rPr lang="sv-SE" sz="2800" dirty="0"/>
              <a:t>Under några år behöver man jobba i </a:t>
            </a:r>
            <a:r>
              <a:rPr lang="sv-SE" sz="2800" b="1" dirty="0"/>
              <a:t>två parallella system </a:t>
            </a:r>
          </a:p>
          <a:p>
            <a:pPr marL="0" indent="0">
              <a:buNone/>
            </a:pPr>
            <a:r>
              <a:rPr lang="sv-SE" sz="2800" b="1" dirty="0"/>
              <a:t>	</a:t>
            </a:r>
            <a:r>
              <a:rPr lang="sv-SE" sz="2800" dirty="0"/>
              <a:t>men varje patient är enbart med i ett system </a:t>
            </a:r>
          </a:p>
          <a:p>
            <a:pPr marL="0" indent="0">
              <a:buNone/>
            </a:pPr>
            <a:endParaRPr lang="sv-SE" dirty="0"/>
          </a:p>
          <a:p>
            <a:r>
              <a:rPr lang="sv-SE" sz="2800" dirty="0">
                <a:solidFill>
                  <a:srgbClr val="C00000"/>
                </a:solidFill>
              </a:rPr>
              <a:t>Patienter som är upplagda för operation i Gamla GynOp men som opereras </a:t>
            </a:r>
            <a:br>
              <a:rPr lang="sv-SE" sz="2800" dirty="0">
                <a:solidFill>
                  <a:srgbClr val="C00000"/>
                </a:solidFill>
              </a:rPr>
            </a:br>
            <a:r>
              <a:rPr lang="sv-SE" sz="2800" dirty="0">
                <a:solidFill>
                  <a:srgbClr val="C00000"/>
                </a:solidFill>
              </a:rPr>
              <a:t>25-02-03 eller senare kommer att </a:t>
            </a:r>
            <a:r>
              <a:rPr lang="sv-SE" sz="2800" b="1" dirty="0">
                <a:solidFill>
                  <a:srgbClr val="C00000"/>
                </a:solidFill>
              </a:rPr>
              <a:t>migreras (centralt) </a:t>
            </a:r>
            <a:r>
              <a:rPr lang="sv-SE" sz="2800" dirty="0">
                <a:solidFill>
                  <a:srgbClr val="C00000"/>
                </a:solidFill>
              </a:rPr>
              <a:t>till Nya GynOp INCA för fortsatt registrering och uppföljning i Nya GynOp INCA</a:t>
            </a:r>
          </a:p>
          <a:p>
            <a:endParaRPr lang="sv-SE" sz="2800" dirty="0"/>
          </a:p>
          <a:p>
            <a:r>
              <a:rPr lang="sv-SE" sz="2800" dirty="0"/>
              <a:t>Nya patienter för intrauterin kirurgi efter 25 02 03 ska läggas upp via </a:t>
            </a:r>
            <a:r>
              <a:rPr lang="sv-SE" sz="2800" dirty="0" err="1"/>
              <a:t>inlogg</a:t>
            </a:r>
            <a:r>
              <a:rPr lang="sv-SE" sz="2800" dirty="0"/>
              <a:t> INCA och få sin preoperativa enkät via GynOp-INCA samt följas upp via GynOp-INCA</a:t>
            </a:r>
          </a:p>
          <a:p>
            <a:pPr marL="0" indent="0">
              <a:buNone/>
            </a:pPr>
            <a:endParaRPr lang="sv-SE" dirty="0"/>
          </a:p>
          <a:p>
            <a:r>
              <a:rPr lang="sv-SE" sz="2800" dirty="0"/>
              <a:t>Övriga delregister - precis som förut </a:t>
            </a:r>
          </a:p>
          <a:p>
            <a:pPr marL="0" indent="0">
              <a:buNone/>
            </a:pPr>
            <a:r>
              <a:rPr lang="sv-SE" dirty="0"/>
              <a:t>     </a:t>
            </a:r>
            <a:r>
              <a:rPr lang="sv-SE" sz="2800" dirty="0"/>
              <a:t>liksom uppföljning av de </a:t>
            </a:r>
            <a:r>
              <a:rPr lang="sv-SE" sz="2800" dirty="0" err="1"/>
              <a:t>pat</a:t>
            </a:r>
            <a:r>
              <a:rPr lang="sv-SE" sz="2800" dirty="0"/>
              <a:t> som opererats </a:t>
            </a:r>
            <a:r>
              <a:rPr lang="sv-SE" sz="2800" dirty="0" err="1"/>
              <a:t>intrauterint</a:t>
            </a:r>
            <a:r>
              <a:rPr lang="sv-SE" sz="2800" dirty="0"/>
              <a:t> </a:t>
            </a:r>
            <a:r>
              <a:rPr lang="sv-SE" sz="2800" b="1" dirty="0"/>
              <a:t>före</a:t>
            </a:r>
            <a:r>
              <a:rPr lang="sv-SE" sz="2800" dirty="0"/>
              <a:t> 25 02 </a:t>
            </a:r>
            <a:r>
              <a:rPr lang="sv-SE" dirty="0"/>
              <a:t>03</a:t>
            </a:r>
            <a:endParaRPr lang="sv-SE" sz="2800" dirty="0"/>
          </a:p>
          <a:p>
            <a:endParaRPr lang="sv-SE" dirty="0"/>
          </a:p>
        </p:txBody>
      </p:sp>
    </p:spTree>
    <p:extLst>
      <p:ext uri="{BB962C8B-B14F-4D97-AF65-F5344CB8AC3E}">
        <p14:creationId xmlns:p14="http://schemas.microsoft.com/office/powerpoint/2010/main" val="332914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C1709-624B-9A3E-09F8-629F3202C2D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4F413F4-33DD-8C1B-9121-B172363B9F9C}"/>
              </a:ext>
            </a:extLst>
          </p:cNvPr>
          <p:cNvSpPr>
            <a:spLocks noGrp="1"/>
          </p:cNvSpPr>
          <p:nvPr>
            <p:ph type="title"/>
          </p:nvPr>
        </p:nvSpPr>
        <p:spPr/>
        <p:txBody>
          <a:bodyPr/>
          <a:lstStyle/>
          <a:p>
            <a:r>
              <a:rPr lang="sv-SE" dirty="0">
                <a:latin typeface="+mn-lt"/>
              </a:rPr>
              <a:t>Vad innebär det för mig?</a:t>
            </a:r>
            <a:br>
              <a:rPr lang="sv-SE" dirty="0">
                <a:latin typeface="+mn-lt"/>
              </a:rPr>
            </a:br>
            <a:r>
              <a:rPr lang="sv-SE" dirty="0">
                <a:latin typeface="+mn-lt"/>
              </a:rPr>
              <a:t>	Gamla </a:t>
            </a:r>
            <a:r>
              <a:rPr lang="sv-SE" dirty="0" err="1">
                <a:latin typeface="+mn-lt"/>
              </a:rPr>
              <a:t>GynOp</a:t>
            </a:r>
            <a:r>
              <a:rPr lang="sv-SE" dirty="0">
                <a:latin typeface="+mn-lt"/>
              </a:rPr>
              <a:t> och Nya </a:t>
            </a:r>
            <a:r>
              <a:rPr lang="sv-SE" dirty="0" err="1">
                <a:latin typeface="+mn-lt"/>
              </a:rPr>
              <a:t>GynOpINCA</a:t>
            </a:r>
            <a:endParaRPr lang="sv-SE" dirty="0"/>
          </a:p>
        </p:txBody>
      </p:sp>
      <p:sp>
        <p:nvSpPr>
          <p:cNvPr id="3" name="Platshållare för innehåll 2">
            <a:extLst>
              <a:ext uri="{FF2B5EF4-FFF2-40B4-BE49-F238E27FC236}">
                <a16:creationId xmlns:a16="http://schemas.microsoft.com/office/drawing/2014/main" id="{35CECEE7-5380-3729-CA98-11169C729962}"/>
              </a:ext>
            </a:extLst>
          </p:cNvPr>
          <p:cNvSpPr>
            <a:spLocks noGrp="1"/>
          </p:cNvSpPr>
          <p:nvPr>
            <p:ph idx="1"/>
          </p:nvPr>
        </p:nvSpPr>
        <p:spPr>
          <a:xfrm>
            <a:off x="1119673" y="1977656"/>
            <a:ext cx="10346095" cy="4795284"/>
          </a:xfrm>
        </p:spPr>
        <p:txBody>
          <a:bodyPr>
            <a:normAutofit fontScale="85000" lnSpcReduction="20000"/>
          </a:bodyPr>
          <a:lstStyle/>
          <a:p>
            <a:r>
              <a:rPr lang="sv-SE" sz="2400" dirty="0"/>
              <a:t>Alla operationer i </a:t>
            </a:r>
            <a:r>
              <a:rPr lang="sv-SE" sz="2400" b="1" dirty="0" err="1"/>
              <a:t>Intrauterin</a:t>
            </a:r>
            <a:r>
              <a:rPr lang="sv-SE" sz="2400" b="1" dirty="0"/>
              <a:t> kirurgi </a:t>
            </a:r>
            <a:r>
              <a:rPr lang="sv-SE" sz="2400" dirty="0"/>
              <a:t>som utförs </a:t>
            </a:r>
            <a:r>
              <a:rPr lang="sv-SE" b="1" dirty="0"/>
              <a:t>fr o m 25 02 03 </a:t>
            </a:r>
            <a:r>
              <a:rPr lang="sv-SE" sz="2400" b="1" dirty="0"/>
              <a:t>	</a:t>
            </a:r>
            <a:r>
              <a:rPr lang="sv-SE" sz="2400" dirty="0"/>
              <a:t>registreras i </a:t>
            </a:r>
            <a:r>
              <a:rPr lang="sv-SE" sz="2400" b="1" dirty="0"/>
              <a:t>Nya </a:t>
            </a:r>
            <a:r>
              <a:rPr lang="sv-SE" sz="2400" b="1" dirty="0" err="1"/>
              <a:t>GynOpINCA</a:t>
            </a:r>
            <a:r>
              <a:rPr lang="sv-SE" sz="2400" b="1" dirty="0"/>
              <a:t> </a:t>
            </a:r>
            <a:endParaRPr lang="sv-SE" sz="2400" dirty="0"/>
          </a:p>
          <a:p>
            <a:pPr marL="457200" lvl="1" indent="0">
              <a:buNone/>
            </a:pPr>
            <a:r>
              <a:rPr lang="sv-SE" dirty="0"/>
              <a:t>      följs upp 8v och 1år i </a:t>
            </a:r>
            <a:r>
              <a:rPr lang="sv-SE" b="1" dirty="0"/>
              <a:t>Nya </a:t>
            </a:r>
            <a:r>
              <a:rPr lang="sv-SE" b="1" dirty="0" err="1"/>
              <a:t>GynOpINCA</a:t>
            </a:r>
            <a:endParaRPr lang="sv-SE" b="1" dirty="0"/>
          </a:p>
          <a:p>
            <a:endParaRPr lang="sv-SE" sz="2400" dirty="0"/>
          </a:p>
          <a:p>
            <a:r>
              <a:rPr lang="sv-SE" sz="2400" dirty="0"/>
              <a:t>Alla operationer i </a:t>
            </a:r>
            <a:r>
              <a:rPr lang="sv-SE" sz="2400" b="1" dirty="0" err="1"/>
              <a:t>Intrauterin</a:t>
            </a:r>
            <a:r>
              <a:rPr lang="sv-SE" sz="2400" b="1" dirty="0"/>
              <a:t> kirurgi </a:t>
            </a:r>
            <a:r>
              <a:rPr lang="sv-SE" sz="2400" dirty="0"/>
              <a:t>som utförts </a:t>
            </a:r>
            <a:r>
              <a:rPr lang="sv-SE" b="1" dirty="0"/>
              <a:t>före 25 02 03   	</a:t>
            </a:r>
            <a:r>
              <a:rPr lang="sv-SE" sz="2400" dirty="0"/>
              <a:t>registrerats i </a:t>
            </a:r>
            <a:r>
              <a:rPr lang="sv-SE" sz="2400" b="1" dirty="0"/>
              <a:t>Gamla </a:t>
            </a:r>
            <a:r>
              <a:rPr lang="sv-SE" sz="2400" b="1" dirty="0" err="1"/>
              <a:t>GynOp</a:t>
            </a:r>
            <a:r>
              <a:rPr lang="sv-SE" sz="2400" b="1" dirty="0"/>
              <a:t>   </a:t>
            </a:r>
          </a:p>
          <a:p>
            <a:pPr marL="0" indent="0">
              <a:buNone/>
            </a:pPr>
            <a:r>
              <a:rPr lang="sv-SE" sz="2400" b="1" dirty="0"/>
              <a:t>           </a:t>
            </a:r>
            <a:r>
              <a:rPr lang="sv-SE" sz="2400" dirty="0"/>
              <a:t>följs upp 8v och 1 år i </a:t>
            </a:r>
            <a:r>
              <a:rPr lang="sv-SE" sz="2400" b="1" dirty="0"/>
              <a:t>Gamla </a:t>
            </a:r>
            <a:r>
              <a:rPr lang="sv-SE" sz="2400" b="1" dirty="0" err="1"/>
              <a:t>GynOp</a:t>
            </a:r>
            <a:endParaRPr lang="sv-SE" sz="2400" b="1" dirty="0"/>
          </a:p>
          <a:p>
            <a:endParaRPr lang="sv-SE" sz="2400" b="1" dirty="0"/>
          </a:p>
          <a:p>
            <a:r>
              <a:rPr lang="sv-SE" sz="2400" dirty="0"/>
              <a:t>Alla operationer i </a:t>
            </a:r>
            <a:r>
              <a:rPr lang="sv-SE" sz="2400" b="1" dirty="0"/>
              <a:t>övriga delregister </a:t>
            </a:r>
            <a:r>
              <a:rPr lang="sv-SE" sz="2400" dirty="0"/>
              <a:t>ska </a:t>
            </a:r>
          </a:p>
          <a:p>
            <a:pPr marL="0" indent="0">
              <a:buNone/>
            </a:pPr>
            <a:r>
              <a:rPr lang="sv-SE" sz="2400" dirty="0"/>
              <a:t>	registrerats i </a:t>
            </a:r>
            <a:r>
              <a:rPr lang="sv-SE" sz="2400" b="1" dirty="0"/>
              <a:t>Gamla </a:t>
            </a:r>
            <a:r>
              <a:rPr lang="sv-SE" sz="2400" b="1" dirty="0" err="1"/>
              <a:t>GynOp</a:t>
            </a:r>
            <a:r>
              <a:rPr lang="sv-SE" sz="2400" b="1" dirty="0"/>
              <a:t> </a:t>
            </a:r>
          </a:p>
          <a:p>
            <a:pPr marL="0" indent="0">
              <a:buNone/>
            </a:pPr>
            <a:r>
              <a:rPr lang="sv-SE" sz="2400" dirty="0"/>
              <a:t>	följs upp 8v och 1 år i </a:t>
            </a:r>
            <a:r>
              <a:rPr lang="sv-SE" sz="2400" b="1" dirty="0"/>
              <a:t>Gamla </a:t>
            </a:r>
            <a:r>
              <a:rPr lang="sv-SE" sz="2400" b="1" dirty="0" err="1"/>
              <a:t>GynOp</a:t>
            </a:r>
            <a:endParaRPr lang="sv-SE" sz="2400" b="1" dirty="0"/>
          </a:p>
          <a:p>
            <a:endParaRPr lang="sv-SE" sz="2400" b="1" dirty="0"/>
          </a:p>
          <a:p>
            <a:r>
              <a:rPr lang="sv-SE" sz="2400" dirty="0"/>
              <a:t>Under några år behöver man jobba i </a:t>
            </a:r>
            <a:r>
              <a:rPr lang="sv-SE" sz="2400" b="1" dirty="0"/>
              <a:t>två parallella system </a:t>
            </a:r>
          </a:p>
          <a:p>
            <a:pPr marL="0" indent="0">
              <a:buNone/>
            </a:pPr>
            <a:r>
              <a:rPr lang="sv-SE" sz="2400" b="1" dirty="0"/>
              <a:t>	</a:t>
            </a:r>
            <a:r>
              <a:rPr lang="sv-SE" sz="2400" dirty="0"/>
              <a:t>men varje patient är enbart med i ett system </a:t>
            </a:r>
          </a:p>
        </p:txBody>
      </p:sp>
    </p:spTree>
    <p:extLst>
      <p:ext uri="{BB962C8B-B14F-4D97-AF65-F5344CB8AC3E}">
        <p14:creationId xmlns:p14="http://schemas.microsoft.com/office/powerpoint/2010/main" val="2113365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ctrTitle"/>
          </p:nvPr>
        </p:nvSpPr>
        <p:spPr>
          <a:xfrm>
            <a:off x="595423" y="1122363"/>
            <a:ext cx="10845209"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6000"/>
              <a:buFont typeface="Verdana"/>
              <a:buNone/>
            </a:pPr>
            <a:r>
              <a:rPr lang="sv-SE" dirty="0">
                <a:solidFill>
                  <a:schemeClr val="dk2"/>
                </a:solidFill>
                <a:latin typeface="Georgia" panose="02040502050405020303" pitchFamily="18" charset="0"/>
              </a:rPr>
              <a:t> Vid frågor </a:t>
            </a:r>
            <a:br>
              <a:rPr lang="sv-SE" dirty="0">
                <a:solidFill>
                  <a:schemeClr val="dk2"/>
                </a:solidFill>
                <a:latin typeface="Georgia" panose="02040502050405020303" pitchFamily="18" charset="0"/>
              </a:rPr>
            </a:br>
            <a:r>
              <a:rPr lang="sv-SE" sz="4800" dirty="0">
                <a:solidFill>
                  <a:schemeClr val="dk2"/>
                </a:solidFill>
                <a:latin typeface="Georgia" panose="02040502050405020303" pitchFamily="18" charset="0"/>
              </a:rPr>
              <a:t>Kolla på webhjälpen - Vanliga frågor</a:t>
            </a:r>
            <a:br>
              <a:rPr lang="sv-SE" sz="5300" dirty="0">
                <a:solidFill>
                  <a:schemeClr val="dk2"/>
                </a:solidFill>
                <a:latin typeface="Georgia" panose="02040502050405020303" pitchFamily="18" charset="0"/>
              </a:rPr>
            </a:br>
            <a:r>
              <a:rPr lang="sv-SE" sz="5300" dirty="0">
                <a:solidFill>
                  <a:schemeClr val="dk2"/>
                </a:solidFill>
                <a:latin typeface="Georgia" panose="02040502050405020303" pitchFamily="18" charset="0"/>
              </a:rPr>
              <a:t>Kontakta kansliet</a:t>
            </a:r>
            <a:endParaRPr dirty="0">
              <a:latin typeface="Georgia" panose="02040502050405020303" pitchFamily="18" charset="0"/>
            </a:endParaRPr>
          </a:p>
        </p:txBody>
      </p:sp>
      <p:sp>
        <p:nvSpPr>
          <p:cNvPr id="109" name="Google Shape;109;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280CD"/>
              </a:buClr>
              <a:buSzPts val="2400"/>
              <a:buNone/>
            </a:pPr>
            <a:r>
              <a:rPr lang="sv-SE" sz="2400" b="0" i="0" u="sng" strike="noStrike" dirty="0">
                <a:solidFill>
                  <a:srgbClr val="2280CD"/>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gynopregistret@regionvasterbotten.se</a:t>
            </a:r>
            <a:endParaRPr dirty="0"/>
          </a:p>
        </p:txBody>
      </p:sp>
    </p:spTree>
    <p:extLst>
      <p:ext uri="{BB962C8B-B14F-4D97-AF65-F5344CB8AC3E}">
        <p14:creationId xmlns:p14="http://schemas.microsoft.com/office/powerpoint/2010/main" val="2809349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F0C2E-E1D3-4348-4F13-045EE7DE451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23DE286-6DD2-AE6A-3F62-2F84186B7B2F}"/>
              </a:ext>
            </a:extLst>
          </p:cNvPr>
          <p:cNvSpPr>
            <a:spLocks noGrp="1"/>
          </p:cNvSpPr>
          <p:nvPr>
            <p:ph type="ctrTitle"/>
          </p:nvPr>
        </p:nvSpPr>
        <p:spPr/>
        <p:txBody>
          <a:bodyPr/>
          <a:lstStyle/>
          <a:p>
            <a:r>
              <a:rPr lang="sv-SE"/>
              <a:t>Tack!</a:t>
            </a:r>
            <a:br>
              <a:rPr lang="sv-SE"/>
            </a:br>
            <a:endParaRPr lang="sv-SE"/>
          </a:p>
        </p:txBody>
      </p:sp>
    </p:spTree>
    <p:extLst>
      <p:ext uri="{BB962C8B-B14F-4D97-AF65-F5344CB8AC3E}">
        <p14:creationId xmlns:p14="http://schemas.microsoft.com/office/powerpoint/2010/main" val="4227130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FCAD68-70C5-98F2-9DBB-667B72F838CA}"/>
              </a:ext>
            </a:extLst>
          </p:cNvPr>
          <p:cNvSpPr>
            <a:spLocks noGrp="1"/>
          </p:cNvSpPr>
          <p:nvPr>
            <p:ph type="title"/>
          </p:nvPr>
        </p:nvSpPr>
        <p:spPr/>
        <p:txBody>
          <a:bodyPr>
            <a:normAutofit/>
          </a:bodyPr>
          <a:lstStyle/>
          <a:p>
            <a:pPr algn="ctr"/>
            <a:r>
              <a:rPr lang="sv-SE" sz="3600" dirty="0">
                <a:latin typeface="+mn-lt"/>
              </a:rPr>
              <a:t>GynOp plattformsbyte till INCA</a:t>
            </a:r>
            <a:br>
              <a:rPr lang="sv-SE" sz="3600" dirty="0">
                <a:latin typeface="+mn-lt"/>
              </a:rPr>
            </a:br>
            <a:endParaRPr lang="sv-SE" sz="3600" b="1" dirty="0">
              <a:latin typeface="+mn-lt"/>
            </a:endParaRPr>
          </a:p>
        </p:txBody>
      </p:sp>
      <p:sp>
        <p:nvSpPr>
          <p:cNvPr id="3" name="Platshållare för innehåll 2">
            <a:extLst>
              <a:ext uri="{FF2B5EF4-FFF2-40B4-BE49-F238E27FC236}">
                <a16:creationId xmlns:a16="http://schemas.microsoft.com/office/drawing/2014/main" id="{B25E7E01-334E-8BEB-5BF4-8E76170281BF}"/>
              </a:ext>
            </a:extLst>
          </p:cNvPr>
          <p:cNvSpPr>
            <a:spLocks noGrp="1"/>
          </p:cNvSpPr>
          <p:nvPr>
            <p:ph idx="1"/>
          </p:nvPr>
        </p:nvSpPr>
        <p:spPr>
          <a:xfrm>
            <a:off x="1119673" y="1847850"/>
            <a:ext cx="10533611" cy="4351338"/>
          </a:xfrm>
        </p:spPr>
        <p:txBody>
          <a:bodyPr/>
          <a:lstStyle/>
          <a:p>
            <a:r>
              <a:rPr lang="sv-SE" sz="3600" dirty="0"/>
              <a:t>Bakgrund och syfte </a:t>
            </a:r>
            <a:r>
              <a:rPr lang="sv-SE" dirty="0"/>
              <a:t>		</a:t>
            </a:r>
          </a:p>
          <a:p>
            <a:pPr marL="0" indent="0">
              <a:buNone/>
            </a:pPr>
            <a:r>
              <a:rPr lang="sv-SE" dirty="0"/>
              <a:t>			Maud Ankardal registerhållare GynOp</a:t>
            </a:r>
          </a:p>
          <a:p>
            <a:endParaRPr lang="sv-SE" dirty="0"/>
          </a:p>
          <a:p>
            <a:r>
              <a:rPr lang="sv-SE" sz="3600" dirty="0"/>
              <a:t>Demo av Nya </a:t>
            </a:r>
            <a:r>
              <a:rPr lang="sv-SE" sz="3600" dirty="0" err="1"/>
              <a:t>GynOp</a:t>
            </a:r>
            <a:r>
              <a:rPr lang="sv-SE" sz="3600" dirty="0"/>
              <a:t> på INCA</a:t>
            </a:r>
            <a:r>
              <a:rPr lang="sv-SE" dirty="0"/>
              <a:t>	</a:t>
            </a:r>
          </a:p>
          <a:p>
            <a:pPr marL="0" indent="0">
              <a:buNone/>
            </a:pPr>
            <a:r>
              <a:rPr lang="sv-SE" dirty="0"/>
              <a:t>			Anneli </a:t>
            </a:r>
            <a:r>
              <a:rPr lang="sv-SE" dirty="0" err="1"/>
              <a:t>Jördens</a:t>
            </a:r>
            <a:r>
              <a:rPr lang="sv-SE" dirty="0"/>
              <a:t>  delregisteransvarig </a:t>
            </a:r>
            <a:r>
              <a:rPr lang="sv-SE" dirty="0" err="1"/>
              <a:t>Intrauterin</a:t>
            </a:r>
            <a:endParaRPr lang="sv-SE" dirty="0"/>
          </a:p>
          <a:p>
            <a:r>
              <a:rPr lang="sv-SE" sz="3600" dirty="0"/>
              <a:t>Frågor och svar	</a:t>
            </a:r>
            <a:r>
              <a:rPr lang="sv-SE" dirty="0"/>
              <a:t>		</a:t>
            </a:r>
          </a:p>
          <a:p>
            <a:pPr marL="0" indent="0">
              <a:buNone/>
            </a:pPr>
            <a:r>
              <a:rPr lang="sv-SE" dirty="0"/>
              <a:t>			Birgitta Renström Nationell koordinator </a:t>
            </a:r>
            <a:r>
              <a:rPr lang="sv-SE" dirty="0" err="1"/>
              <a:t>GynOp</a:t>
            </a:r>
            <a:endParaRPr lang="sv-SE" dirty="0"/>
          </a:p>
          <a:p>
            <a:endParaRPr lang="sv-SE" dirty="0"/>
          </a:p>
        </p:txBody>
      </p:sp>
    </p:spTree>
    <p:extLst>
      <p:ext uri="{BB962C8B-B14F-4D97-AF65-F5344CB8AC3E}">
        <p14:creationId xmlns:p14="http://schemas.microsoft.com/office/powerpoint/2010/main" val="74383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Verdana"/>
              <a:buNone/>
            </a:pPr>
            <a:r>
              <a:rPr lang="sv-SE">
                <a:solidFill>
                  <a:schemeClr val="dk2"/>
                </a:solidFill>
              </a:rPr>
              <a:t>GynOp byter teknisk plattform</a:t>
            </a:r>
            <a:endParaRPr/>
          </a:p>
        </p:txBody>
      </p:sp>
      <p:pic>
        <p:nvPicPr>
          <p:cNvPr id="72" name="Google Shape;72;p1" descr="Flytt! - ELTAL AB"/>
          <p:cNvPicPr preferRelativeResize="0"/>
          <p:nvPr/>
        </p:nvPicPr>
        <p:blipFill rotWithShape="1">
          <a:blip r:embed="rId3">
            <a:alphaModFix/>
          </a:blip>
          <a:srcRect/>
          <a:stretch/>
        </p:blipFill>
        <p:spPr>
          <a:xfrm>
            <a:off x="3300319" y="2150680"/>
            <a:ext cx="2341653" cy="1318498"/>
          </a:xfrm>
          <a:prstGeom prst="rect">
            <a:avLst/>
          </a:prstGeom>
          <a:noFill/>
          <a:ln>
            <a:noFill/>
          </a:ln>
        </p:spPr>
      </p:pic>
      <p:sp>
        <p:nvSpPr>
          <p:cNvPr id="73" name="Google Shape;73;p1" descr="INCA - Logga in på Inca-plattformen"/>
          <p:cNvSpPr/>
          <p:nvPr/>
        </p:nvSpPr>
        <p:spPr>
          <a:xfrm>
            <a:off x="6265889" y="3547571"/>
            <a:ext cx="304800" cy="30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eorgia"/>
              <a:ea typeface="Georgia"/>
              <a:cs typeface="Georgia"/>
              <a:sym typeface="Georgia"/>
            </a:endParaRPr>
          </a:p>
        </p:txBody>
      </p:sp>
      <p:pic>
        <p:nvPicPr>
          <p:cNvPr id="75" name="Google Shape;75;p1"/>
          <p:cNvPicPr preferRelativeResize="0"/>
          <p:nvPr/>
        </p:nvPicPr>
        <p:blipFill rotWithShape="1">
          <a:blip r:embed="rId4">
            <a:alphaModFix/>
          </a:blip>
          <a:srcRect/>
          <a:stretch/>
        </p:blipFill>
        <p:spPr>
          <a:xfrm>
            <a:off x="838200" y="2110364"/>
            <a:ext cx="2245476" cy="1511214"/>
          </a:xfrm>
          <a:prstGeom prst="rect">
            <a:avLst/>
          </a:prstGeom>
          <a:noFill/>
          <a:ln>
            <a:noFill/>
          </a:ln>
        </p:spPr>
      </p:pic>
      <p:sp>
        <p:nvSpPr>
          <p:cNvPr id="76" name="Google Shape;76;p1"/>
          <p:cNvSpPr txBox="1">
            <a:spLocks noGrp="1"/>
          </p:cNvSpPr>
          <p:nvPr>
            <p:ph type="body" idx="1"/>
          </p:nvPr>
        </p:nvSpPr>
        <p:spPr>
          <a:xfrm>
            <a:off x="838200" y="4539344"/>
            <a:ext cx="10515600" cy="116477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2"/>
              </a:buClr>
              <a:buSzPts val="2800"/>
              <a:buChar char="•"/>
            </a:pPr>
            <a:r>
              <a:rPr lang="sv-SE" dirty="0" err="1">
                <a:solidFill>
                  <a:schemeClr val="dk2"/>
                </a:solidFill>
              </a:rPr>
              <a:t>Intrauterin</a:t>
            </a:r>
            <a:r>
              <a:rPr lang="sv-SE" dirty="0">
                <a:solidFill>
                  <a:schemeClr val="dk2"/>
                </a:solidFill>
              </a:rPr>
              <a:t> kirurgi – Release 2025</a:t>
            </a:r>
            <a:endParaRPr dirty="0"/>
          </a:p>
          <a:p>
            <a:pPr marL="228600" lvl="0" indent="-228600" algn="l" rtl="0">
              <a:lnSpc>
                <a:spcPct val="90000"/>
              </a:lnSpc>
              <a:spcBef>
                <a:spcPts val="1000"/>
              </a:spcBef>
              <a:spcAft>
                <a:spcPts val="0"/>
              </a:spcAft>
              <a:buClr>
                <a:schemeClr val="dk2"/>
              </a:buClr>
              <a:buSzPts val="2800"/>
              <a:buChar char="•"/>
            </a:pPr>
            <a:r>
              <a:rPr lang="sv-SE" dirty="0">
                <a:solidFill>
                  <a:schemeClr val="dk2"/>
                </a:solidFill>
              </a:rPr>
              <a:t>Resterande delregister 2025 - 2026</a:t>
            </a:r>
            <a:endParaRPr dirty="0"/>
          </a:p>
        </p:txBody>
      </p:sp>
      <p:pic>
        <p:nvPicPr>
          <p:cNvPr id="3" name="Bildobjekt 2">
            <a:extLst>
              <a:ext uri="{FF2B5EF4-FFF2-40B4-BE49-F238E27FC236}">
                <a16:creationId xmlns:a16="http://schemas.microsoft.com/office/drawing/2014/main" id="{01DF3854-2E8D-A2E0-4EBE-99729C2323A5}"/>
              </a:ext>
            </a:extLst>
          </p:cNvPr>
          <p:cNvPicPr>
            <a:picLocks noChangeAspect="1"/>
          </p:cNvPicPr>
          <p:nvPr/>
        </p:nvPicPr>
        <p:blipFill>
          <a:blip r:embed="rId5"/>
          <a:stretch>
            <a:fillRect/>
          </a:stretch>
        </p:blipFill>
        <p:spPr>
          <a:xfrm>
            <a:off x="6570689" y="3231516"/>
            <a:ext cx="3128482" cy="787914"/>
          </a:xfrm>
          <a:prstGeom prst="rect">
            <a:avLst/>
          </a:prstGeom>
        </p:spPr>
      </p:pic>
      <p:sp>
        <p:nvSpPr>
          <p:cNvPr id="4" name="Ellips 3">
            <a:extLst>
              <a:ext uri="{FF2B5EF4-FFF2-40B4-BE49-F238E27FC236}">
                <a16:creationId xmlns:a16="http://schemas.microsoft.com/office/drawing/2014/main" id="{C07B2120-FC12-062F-4F87-FB0200F16996}"/>
              </a:ext>
            </a:extLst>
          </p:cNvPr>
          <p:cNvSpPr/>
          <p:nvPr/>
        </p:nvSpPr>
        <p:spPr>
          <a:xfrm>
            <a:off x="7800926" y="2461518"/>
            <a:ext cx="1197430" cy="709036"/>
          </a:xfrm>
          <a:prstGeom prst="ellipse">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ysClr val="windowText" lastClr="000000"/>
                </a:solidFill>
                <a:effectLst/>
                <a:uLnTx/>
                <a:uFillTx/>
                <a:latin typeface="Arial"/>
                <a:ea typeface="+mn-ea"/>
                <a:cs typeface="+mn-cs"/>
              </a:rPr>
              <a:t>Gyn-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ysClr val="windowText" lastClr="000000"/>
                </a:solidFill>
                <a:effectLst/>
                <a:uLnTx/>
                <a:uFillTx/>
                <a:latin typeface="Arial"/>
                <a:ea typeface="+mn-ea"/>
                <a:cs typeface="+mn-cs"/>
              </a:rPr>
              <a:t>cancer</a:t>
            </a:r>
          </a:p>
        </p:txBody>
      </p:sp>
      <p:sp>
        <p:nvSpPr>
          <p:cNvPr id="5" name="Ellips 4">
            <a:extLst>
              <a:ext uri="{FF2B5EF4-FFF2-40B4-BE49-F238E27FC236}">
                <a16:creationId xmlns:a16="http://schemas.microsoft.com/office/drawing/2014/main" id="{03F8D407-5C4F-C495-78A7-6C85CD024ECC}"/>
              </a:ext>
            </a:extLst>
          </p:cNvPr>
          <p:cNvSpPr/>
          <p:nvPr/>
        </p:nvSpPr>
        <p:spPr>
          <a:xfrm>
            <a:off x="6418289" y="2330299"/>
            <a:ext cx="1197430" cy="709036"/>
          </a:xfrm>
          <a:prstGeom prst="ellipse">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err="1">
                <a:ln>
                  <a:noFill/>
                </a:ln>
                <a:solidFill>
                  <a:sysClr val="windowText" lastClr="000000"/>
                </a:solidFill>
                <a:effectLst/>
                <a:uLnTx/>
                <a:uFillTx/>
                <a:latin typeface="Arial"/>
                <a:ea typeface="+mn-ea"/>
                <a:cs typeface="+mn-cs"/>
              </a:rPr>
              <a:t>GynOp</a:t>
            </a:r>
            <a:endParaRPr kumimoji="0" lang="sv-SE" sz="1600" b="0" i="0" u="none" strike="noStrike" kern="1200" cap="none" spc="0" normalizeH="0" baseline="0" noProof="0">
              <a:ln>
                <a:noFill/>
              </a:ln>
              <a:solidFill>
                <a:sysClr val="windowText" lastClr="000000"/>
              </a:solidFill>
              <a:effectLst/>
              <a:uLnTx/>
              <a:uFillTx/>
              <a:latin typeface="Arial"/>
              <a:ea typeface="+mn-ea"/>
              <a:cs typeface="+mn-cs"/>
            </a:endParaRPr>
          </a:p>
        </p:txBody>
      </p:sp>
      <p:sp>
        <p:nvSpPr>
          <p:cNvPr id="6" name="Ellips 5">
            <a:extLst>
              <a:ext uri="{FF2B5EF4-FFF2-40B4-BE49-F238E27FC236}">
                <a16:creationId xmlns:a16="http://schemas.microsoft.com/office/drawing/2014/main" id="{9D586F07-0296-45C8-F8C1-174723AD5238}"/>
              </a:ext>
            </a:extLst>
          </p:cNvPr>
          <p:cNvSpPr/>
          <p:nvPr/>
        </p:nvSpPr>
        <p:spPr>
          <a:xfrm>
            <a:off x="8501741" y="1753356"/>
            <a:ext cx="1197430" cy="709036"/>
          </a:xfrm>
          <a:prstGeom prst="ellipse">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ysClr val="windowText" lastClr="000000"/>
                </a:solidFill>
                <a:effectLst/>
                <a:uLnTx/>
                <a:uFillTx/>
                <a:latin typeface="Arial"/>
                <a:ea typeface="+mn-ea"/>
                <a:cs typeface="+mn-cs"/>
              </a:rPr>
              <a:t>Bråck-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ysClr val="windowText" lastClr="000000"/>
                </a:solidFill>
                <a:effectLst/>
                <a:uLnTx/>
                <a:uFillTx/>
                <a:latin typeface="Arial"/>
                <a:ea typeface="+mn-ea"/>
                <a:cs typeface="+mn-cs"/>
              </a:rPr>
              <a:t>registret</a:t>
            </a:r>
          </a:p>
        </p:txBody>
      </p:sp>
      <p:sp>
        <p:nvSpPr>
          <p:cNvPr id="7" name="Ellips 6">
            <a:extLst>
              <a:ext uri="{FF2B5EF4-FFF2-40B4-BE49-F238E27FC236}">
                <a16:creationId xmlns:a16="http://schemas.microsoft.com/office/drawing/2014/main" id="{5FA7F71E-C09A-1714-7D53-D26F2F984E6B}"/>
              </a:ext>
            </a:extLst>
          </p:cNvPr>
          <p:cNvSpPr/>
          <p:nvPr/>
        </p:nvSpPr>
        <p:spPr>
          <a:xfrm>
            <a:off x="7138963" y="1615363"/>
            <a:ext cx="1323926" cy="709036"/>
          </a:xfrm>
          <a:prstGeom prst="ellipse">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ysClr val="windowText" lastClr="000000"/>
                </a:solidFill>
                <a:effectLst/>
                <a:uLnTx/>
                <a:uFillTx/>
                <a:latin typeface="Arial"/>
                <a:ea typeface="+mn-ea"/>
                <a:cs typeface="+mn-cs"/>
              </a:rPr>
              <a:t>Prostata-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ysClr val="windowText" lastClr="000000"/>
                </a:solidFill>
                <a:effectLst/>
                <a:uLnTx/>
                <a:uFillTx/>
                <a:latin typeface="Arial"/>
                <a:ea typeface="+mn-ea"/>
                <a:cs typeface="+mn-cs"/>
              </a:rPr>
              <a:t>cancer</a:t>
            </a:r>
          </a:p>
        </p:txBody>
      </p:sp>
      <p:sp>
        <p:nvSpPr>
          <p:cNvPr id="8" name="Ellips 7">
            <a:extLst>
              <a:ext uri="{FF2B5EF4-FFF2-40B4-BE49-F238E27FC236}">
                <a16:creationId xmlns:a16="http://schemas.microsoft.com/office/drawing/2014/main" id="{3CE2E369-3139-4BE0-174F-3CB921DD6E59}"/>
              </a:ext>
            </a:extLst>
          </p:cNvPr>
          <p:cNvSpPr/>
          <p:nvPr/>
        </p:nvSpPr>
        <p:spPr>
          <a:xfrm>
            <a:off x="9100456" y="2483207"/>
            <a:ext cx="855844" cy="577817"/>
          </a:xfrm>
          <a:prstGeom prst="ellipse">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sv-SE" sz="1400">
                <a:solidFill>
                  <a:sysClr val="windowText" lastClr="000000"/>
                </a:solidFill>
                <a:latin typeface="Arial"/>
              </a:rPr>
              <a:t>Med flera</a:t>
            </a:r>
            <a:endParaRPr lang="sv-SE" sz="1400" b="0" i="0" u="none" strike="noStrike" kern="1200" cap="none" spc="0" normalizeH="0" baseline="0" noProof="0">
              <a:ln>
                <a:noFill/>
              </a:ln>
              <a:solidFill>
                <a:sysClr val="windowText" lastClr="000000"/>
              </a:solidFill>
              <a:effectLst/>
              <a:uLnTx/>
              <a:uFillTx/>
              <a:latin typeface="Arial"/>
              <a:cs typeface="Arial"/>
            </a:endParaRPr>
          </a:p>
        </p:txBody>
      </p:sp>
    </p:spTree>
    <p:extLst>
      <p:ext uri="{BB962C8B-B14F-4D97-AF65-F5344CB8AC3E}">
        <p14:creationId xmlns:p14="http://schemas.microsoft.com/office/powerpoint/2010/main" val="142603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6DE37A-1922-5B08-75A9-D8DEAAB84EEF}"/>
              </a:ext>
            </a:extLst>
          </p:cNvPr>
          <p:cNvSpPr>
            <a:spLocks noGrp="1"/>
          </p:cNvSpPr>
          <p:nvPr>
            <p:ph type="title"/>
          </p:nvPr>
        </p:nvSpPr>
        <p:spPr/>
        <p:txBody>
          <a:bodyPr/>
          <a:lstStyle/>
          <a:p>
            <a:r>
              <a:rPr lang="sv-SE"/>
              <a:t>Bakgrund</a:t>
            </a:r>
          </a:p>
        </p:txBody>
      </p:sp>
      <p:sp>
        <p:nvSpPr>
          <p:cNvPr id="3" name="Platshållare för innehåll 2">
            <a:extLst>
              <a:ext uri="{FF2B5EF4-FFF2-40B4-BE49-F238E27FC236}">
                <a16:creationId xmlns:a16="http://schemas.microsoft.com/office/drawing/2014/main" id="{23AC5D1C-98EC-A57F-3154-DD4E38EFBC13}"/>
              </a:ext>
            </a:extLst>
          </p:cNvPr>
          <p:cNvSpPr>
            <a:spLocks noGrp="1"/>
          </p:cNvSpPr>
          <p:nvPr>
            <p:ph idx="1"/>
          </p:nvPr>
        </p:nvSpPr>
        <p:spPr>
          <a:xfrm>
            <a:off x="1119673" y="1690687"/>
            <a:ext cx="10346095" cy="4802187"/>
          </a:xfrm>
        </p:spPr>
        <p:txBody>
          <a:bodyPr vert="horz" lIns="91440" tIns="45720" rIns="91440" bIns="45720" rtlCol="0" anchor="t">
            <a:normAutofit/>
          </a:bodyPr>
          <a:lstStyle/>
          <a:p>
            <a:pPr marL="0" indent="0">
              <a:buNone/>
            </a:pPr>
            <a:r>
              <a:rPr lang="sv-SE" dirty="0"/>
              <a:t>1  Det fanns behov av att bygga om </a:t>
            </a:r>
            <a:r>
              <a:rPr lang="sv-SE" dirty="0" err="1"/>
              <a:t>GynOp</a:t>
            </a:r>
            <a:endParaRPr lang="sv-SE" dirty="0"/>
          </a:p>
          <a:p>
            <a:pPr marL="0" indent="0">
              <a:buNone/>
            </a:pPr>
            <a:r>
              <a:rPr lang="sv-SE" dirty="0"/>
              <a:t>	Har sedan starten 1996 haft ITS som leverantör av 	plattform med en viss uppdatering, men ändå föråldrat</a:t>
            </a:r>
          </a:p>
          <a:p>
            <a:pPr marL="0" indent="0">
              <a:buNone/>
            </a:pPr>
            <a:r>
              <a:rPr lang="sv-SE" dirty="0"/>
              <a:t>	En plattformsleverantör till enbart ett register innebär 	stora kostnader och lite kraft vid behov av utveckling</a:t>
            </a:r>
          </a:p>
          <a:p>
            <a:pPr marL="0" indent="0">
              <a:buNone/>
            </a:pPr>
            <a:r>
              <a:rPr lang="sv-SE" dirty="0"/>
              <a:t>2 Hänsyn till SKRs plattformsstrategi …..</a:t>
            </a:r>
          </a:p>
          <a:p>
            <a:pPr lvl="1"/>
            <a:r>
              <a:rPr lang="sv-SE" sz="1800" dirty="0">
                <a:ea typeface="+mn-lt"/>
                <a:cs typeface="+mn-lt"/>
              </a:rPr>
              <a:t>Registerplattformsstrategi och genomförandeplan.pdf</a:t>
            </a:r>
          </a:p>
          <a:p>
            <a:pPr lvl="1"/>
            <a:endParaRPr lang="sv-SE" dirty="0">
              <a:ea typeface="+mn-lt"/>
              <a:cs typeface="+mn-lt"/>
            </a:endParaRPr>
          </a:p>
          <a:p>
            <a:pPr marL="0" indent="0">
              <a:buNone/>
            </a:pPr>
            <a:r>
              <a:rPr lang="sv-SE" dirty="0"/>
              <a:t>Konsekvens:  En förstudie genomfördes inom </a:t>
            </a:r>
            <a:r>
              <a:rPr lang="sv-SE" dirty="0" err="1"/>
              <a:t>GynOp</a:t>
            </a:r>
            <a:r>
              <a:rPr lang="sv-SE" dirty="0"/>
              <a:t> under 				våren 2022</a:t>
            </a:r>
            <a:endParaRPr lang="sv-SE" dirty="0">
              <a:ea typeface="+mn-lt"/>
              <a:cs typeface="+mn-lt"/>
            </a:endParaRPr>
          </a:p>
          <a:p>
            <a:r>
              <a:rPr lang="sv-SE" sz="1800" dirty="0">
                <a:ea typeface="+mn-lt"/>
                <a:cs typeface="+mn-lt"/>
              </a:rPr>
              <a:t>Förstudie </a:t>
            </a:r>
            <a:r>
              <a:rPr lang="sv-SE" sz="1800" dirty="0" err="1">
                <a:ea typeface="+mn-lt"/>
                <a:cs typeface="+mn-lt"/>
              </a:rPr>
              <a:t>GynOp</a:t>
            </a:r>
            <a:r>
              <a:rPr lang="sv-SE" sz="1800" dirty="0">
                <a:ea typeface="+mn-lt"/>
                <a:cs typeface="+mn-lt"/>
              </a:rPr>
              <a:t> plattformsstrategi.pdf</a:t>
            </a:r>
            <a:endParaRPr lang="sv-SE" sz="1800" dirty="0"/>
          </a:p>
          <a:p>
            <a:endParaRPr lang="sv-SE" dirty="0"/>
          </a:p>
        </p:txBody>
      </p:sp>
    </p:spTree>
    <p:extLst>
      <p:ext uri="{BB962C8B-B14F-4D97-AF65-F5344CB8AC3E}">
        <p14:creationId xmlns:p14="http://schemas.microsoft.com/office/powerpoint/2010/main" val="183678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8387AD-DD93-8538-700F-4E14F2AB2896}"/>
              </a:ext>
            </a:extLst>
          </p:cNvPr>
          <p:cNvSpPr>
            <a:spLocks noGrp="1"/>
          </p:cNvSpPr>
          <p:nvPr>
            <p:ph type="title"/>
          </p:nvPr>
        </p:nvSpPr>
        <p:spPr/>
        <p:txBody>
          <a:bodyPr/>
          <a:lstStyle/>
          <a:p>
            <a:r>
              <a:rPr lang="sv-SE" dirty="0">
                <a:latin typeface="Georgia" panose="02040502050405020303" pitchFamily="18" charset="0"/>
              </a:rPr>
              <a:t>Fördelar med plattformsbyte</a:t>
            </a:r>
          </a:p>
        </p:txBody>
      </p:sp>
      <p:sp>
        <p:nvSpPr>
          <p:cNvPr id="3" name="Platshållare för text 2">
            <a:extLst>
              <a:ext uri="{FF2B5EF4-FFF2-40B4-BE49-F238E27FC236}">
                <a16:creationId xmlns:a16="http://schemas.microsoft.com/office/drawing/2014/main" id="{68F41876-AE0E-FCAA-02EA-69D8AC19A272}"/>
              </a:ext>
            </a:extLst>
          </p:cNvPr>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prstClr val="black"/>
                </a:solidFill>
                <a:effectLst/>
                <a:uLnTx/>
                <a:uFillTx/>
                <a:latin typeface="Georgia"/>
                <a:ea typeface="+mn-ea"/>
                <a:cs typeface="+mn-cs"/>
              </a:rPr>
              <a:t>* En långsiktig, stabil och förvaltningsbar plattform.</a:t>
            </a:r>
            <a:r>
              <a:rPr kumimoji="0" lang="en-US" sz="3200" b="0" i="0" u="none" strike="noStrike" kern="1200" cap="none" spc="0" normalizeH="0" baseline="0" noProof="0" dirty="0">
                <a:ln>
                  <a:noFill/>
                </a:ln>
                <a:solidFill>
                  <a:prstClr val="black"/>
                </a:solidFill>
                <a:effectLst/>
                <a:uLnTx/>
                <a:uFillTx/>
                <a:latin typeface="Georgia"/>
                <a:ea typeface="+mn-ea"/>
                <a:cs typeface="+mn-cs"/>
              </a:rPr>
              <a:t>​</a:t>
            </a:r>
          </a:p>
          <a:p>
            <a:pPr lvl="1" indent="-457200">
              <a:lnSpc>
                <a:spcPct val="100000"/>
              </a:lnSpc>
              <a:spcBef>
                <a:spcPts val="0"/>
              </a:spcBef>
              <a:buClrTx/>
              <a:buSzTx/>
              <a:defRPr/>
            </a:pPr>
            <a:r>
              <a:rPr kumimoji="0" lang="sv-SE" sz="2800" b="0" i="0" u="none" strike="noStrike" kern="1200" cap="none" spc="0" normalizeH="0" baseline="0" noProof="0" dirty="0">
                <a:ln>
                  <a:noFill/>
                </a:ln>
                <a:solidFill>
                  <a:prstClr val="black"/>
                </a:solidFill>
                <a:effectLst/>
                <a:uLnTx/>
                <a:uFillTx/>
                <a:latin typeface="Georgia"/>
                <a:ea typeface="+mn-ea"/>
                <a:cs typeface="+mn-cs"/>
              </a:rPr>
              <a:t>Kortare tid mellan beställning och leverans av utvecklingsärenden</a:t>
            </a:r>
          </a:p>
          <a:p>
            <a:pPr lvl="1" indent="-457200">
              <a:lnSpc>
                <a:spcPct val="100000"/>
              </a:lnSpc>
              <a:spcBef>
                <a:spcPts val="0"/>
              </a:spcBef>
              <a:buClrTx/>
              <a:buSzTx/>
              <a:defRPr/>
            </a:pPr>
            <a:r>
              <a:rPr lang="sv-SE" sz="2800" kern="1200" dirty="0">
                <a:solidFill>
                  <a:prstClr val="black"/>
                </a:solidFill>
                <a:ea typeface="+mn-ea"/>
                <a:cs typeface="+mn-cs"/>
              </a:rPr>
              <a:t>Bättre möjlighet inför överföring från journal till register</a:t>
            </a:r>
            <a:r>
              <a:rPr lang="en-US" sz="2800" kern="1200" dirty="0">
                <a:solidFill>
                  <a:prstClr val="black"/>
                </a:solidFill>
                <a:ea typeface="+mn-ea"/>
                <a:cs typeface="+mn-cs"/>
              </a:rPr>
              <a:t>​</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32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prstClr val="black"/>
                </a:solidFill>
                <a:effectLst/>
                <a:uLnTx/>
                <a:uFillTx/>
                <a:latin typeface="Georgia"/>
                <a:ea typeface="+mn-ea"/>
                <a:cs typeface="+mn-cs"/>
              </a:rPr>
              <a:t>* Minskat personberoende i stödfunktioner kring registret</a:t>
            </a:r>
            <a:r>
              <a:rPr kumimoji="0" lang="en-US" sz="3200" b="0" i="0" u="none" strike="noStrike" kern="1200" cap="none" spc="0" normalizeH="0" baseline="0" noProof="0" dirty="0">
                <a:ln>
                  <a:noFill/>
                </a:ln>
                <a:solidFill>
                  <a:prstClr val="black"/>
                </a:solidFill>
                <a:effectLst/>
                <a:uLnTx/>
                <a:uFillTx/>
                <a:latin typeface="Georgi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prstClr val="black"/>
                </a:solidFill>
                <a:effectLst/>
                <a:uLnTx/>
                <a:uFillTx/>
                <a:latin typeface="Georgia"/>
                <a:ea typeface="+mn-ea"/>
                <a:cs typeface="+mn-cs"/>
              </a:rPr>
              <a:t>* Minskade kostnader för drift och utveckling av registrets tekniska lösning</a:t>
            </a: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endParaRPr lang="sv-SE" dirty="0"/>
          </a:p>
        </p:txBody>
      </p:sp>
    </p:spTree>
    <p:extLst>
      <p:ext uri="{BB962C8B-B14F-4D97-AF65-F5344CB8AC3E}">
        <p14:creationId xmlns:p14="http://schemas.microsoft.com/office/powerpoint/2010/main" val="648724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Verdana"/>
              <a:buNone/>
            </a:pPr>
            <a:r>
              <a:rPr lang="sv-SE" sz="4400" err="1">
                <a:solidFill>
                  <a:schemeClr val="dk2"/>
                </a:solidFill>
              </a:rPr>
              <a:t>What’s</a:t>
            </a:r>
            <a:r>
              <a:rPr lang="sv-SE" sz="4400">
                <a:solidFill>
                  <a:schemeClr val="dk2"/>
                </a:solidFill>
              </a:rPr>
              <a:t> in it for </a:t>
            </a:r>
            <a:r>
              <a:rPr lang="sv-SE" sz="4400" err="1">
                <a:solidFill>
                  <a:schemeClr val="dk2"/>
                </a:solidFill>
              </a:rPr>
              <a:t>GynOp</a:t>
            </a:r>
            <a:r>
              <a:rPr lang="sv-SE" sz="4400">
                <a:solidFill>
                  <a:schemeClr val="dk2"/>
                </a:solidFill>
              </a:rPr>
              <a:t>?</a:t>
            </a:r>
            <a:endParaRPr/>
          </a:p>
        </p:txBody>
      </p:sp>
      <p:pic>
        <p:nvPicPr>
          <p:cNvPr id="95" name="Google Shape;95;p3" descr="Gratis bilder av Spargris"/>
          <p:cNvPicPr preferRelativeResize="0"/>
          <p:nvPr/>
        </p:nvPicPr>
        <p:blipFill rotWithShape="1">
          <a:blip r:embed="rId3">
            <a:alphaModFix/>
          </a:blip>
          <a:srcRect/>
          <a:stretch/>
        </p:blipFill>
        <p:spPr>
          <a:xfrm>
            <a:off x="5491461" y="4099572"/>
            <a:ext cx="3235569" cy="2157046"/>
          </a:xfrm>
          <a:prstGeom prst="rect">
            <a:avLst/>
          </a:prstGeom>
          <a:noFill/>
          <a:ln>
            <a:noFill/>
          </a:ln>
        </p:spPr>
      </p:pic>
      <p:pic>
        <p:nvPicPr>
          <p:cNvPr id="96" name="Google Shape;96;p3" descr="Gratis bilder av Röse"/>
          <p:cNvPicPr preferRelativeResize="0"/>
          <p:nvPr/>
        </p:nvPicPr>
        <p:blipFill rotWithShape="1">
          <a:blip r:embed="rId4">
            <a:alphaModFix/>
          </a:blip>
          <a:srcRect/>
          <a:stretch/>
        </p:blipFill>
        <p:spPr>
          <a:xfrm>
            <a:off x="2054080" y="1755953"/>
            <a:ext cx="2509570" cy="1673047"/>
          </a:xfrm>
          <a:prstGeom prst="rect">
            <a:avLst/>
          </a:prstGeom>
          <a:noFill/>
          <a:ln>
            <a:noFill/>
          </a:ln>
        </p:spPr>
      </p:pic>
      <p:pic>
        <p:nvPicPr>
          <p:cNvPr id="97" name="Google Shape;97;p3" descr="Gratis bilder av Arbete"/>
          <p:cNvPicPr preferRelativeResize="0"/>
          <p:nvPr/>
        </p:nvPicPr>
        <p:blipFill rotWithShape="1">
          <a:blip r:embed="rId5">
            <a:alphaModFix/>
          </a:blip>
          <a:srcRect/>
          <a:stretch/>
        </p:blipFill>
        <p:spPr>
          <a:xfrm>
            <a:off x="6966708" y="1751055"/>
            <a:ext cx="2990599" cy="1835385"/>
          </a:xfrm>
          <a:prstGeom prst="rect">
            <a:avLst/>
          </a:prstGeom>
          <a:noFill/>
          <a:ln>
            <a:noFill/>
          </a:ln>
        </p:spPr>
      </p:pic>
      <p:pic>
        <p:nvPicPr>
          <p:cNvPr id="98" name="Google Shape;98;p3" descr="Gratis bilder av Färg"/>
          <p:cNvPicPr preferRelativeResize="0"/>
          <p:nvPr/>
        </p:nvPicPr>
        <p:blipFill rotWithShape="1">
          <a:blip r:embed="rId6">
            <a:alphaModFix/>
          </a:blip>
          <a:srcRect l="16581" t="8366" r="12906" b="3792"/>
          <a:stretch/>
        </p:blipFill>
        <p:spPr>
          <a:xfrm>
            <a:off x="1412767" y="4367277"/>
            <a:ext cx="2217097" cy="1841324"/>
          </a:xfrm>
          <a:prstGeom prst="rect">
            <a:avLst/>
          </a:prstGeom>
          <a:noFill/>
          <a:ln>
            <a:noFill/>
          </a:ln>
        </p:spPr>
      </p:pic>
      <p:sp>
        <p:nvSpPr>
          <p:cNvPr id="99" name="Google Shape;99;p3"/>
          <p:cNvSpPr txBox="1"/>
          <p:nvPr/>
        </p:nvSpPr>
        <p:spPr>
          <a:xfrm rot="5400000">
            <a:off x="8366291" y="2495484"/>
            <a:ext cx="3528282" cy="593127"/>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sv-SE" sz="2400" b="0" i="0" u="none" strike="noStrike" kern="1200" cap="none" spc="0" normalizeH="0" baseline="0" noProof="0">
                <a:ln>
                  <a:noFill/>
                </a:ln>
                <a:solidFill>
                  <a:srgbClr val="000000"/>
                </a:solidFill>
                <a:effectLst/>
                <a:uLnTx/>
                <a:uFillTx/>
                <a:latin typeface="Georgia"/>
                <a:ea typeface="Georgia"/>
                <a:cs typeface="Georgia"/>
                <a:sym typeface="Georgia"/>
              </a:rPr>
              <a:t>Utvecklingsmöjlighet</a:t>
            </a: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Google Shape;100;p3"/>
          <p:cNvSpPr txBox="1"/>
          <p:nvPr/>
        </p:nvSpPr>
        <p:spPr>
          <a:xfrm>
            <a:off x="985253" y="3969635"/>
            <a:ext cx="3399369" cy="593127"/>
          </a:xfrm>
          <a:prstGeom prst="rect">
            <a:avLst/>
          </a:prstGeom>
          <a:noFill/>
          <a:ln>
            <a:noFill/>
          </a:ln>
        </p:spPr>
        <p:txBody>
          <a:bodyPr spcFirstLastPara="1" wrap="square" lIns="91425" tIns="45700" rIns="91425" bIns="45700" anchor="t" anchorCtr="0">
            <a:normAutofit fontScale="92500"/>
          </a:bodyPr>
          <a:lstStyle/>
          <a:p>
            <a:pPr marL="0" marR="0" lvl="0" indent="0" algn="l" defTabSz="914400" rtl="0" eaLnBrk="1" fontAlgn="auto" latinLnBrk="0" hangingPunct="1">
              <a:lnSpc>
                <a:spcPct val="90000"/>
              </a:lnSpc>
              <a:spcBef>
                <a:spcPts val="0"/>
              </a:spcBef>
              <a:spcAft>
                <a:spcPts val="0"/>
              </a:spcAft>
              <a:buClr>
                <a:srgbClr val="000000"/>
              </a:buClr>
              <a:buSzPct val="100000"/>
              <a:buFont typeface="Arial"/>
              <a:buNone/>
              <a:tabLst/>
              <a:defRPr/>
            </a:pPr>
            <a:r>
              <a:rPr kumimoji="0" lang="sv-SE" sz="2400" b="0" i="0" u="none" strike="noStrike" kern="1200" cap="none" spc="0" normalizeH="0" baseline="0" noProof="0">
                <a:ln>
                  <a:noFill/>
                </a:ln>
                <a:solidFill>
                  <a:srgbClr val="000000"/>
                </a:solidFill>
                <a:effectLst/>
                <a:uLnTx/>
                <a:uFillTx/>
                <a:latin typeface="Georgia"/>
                <a:ea typeface="Georgia"/>
                <a:cs typeface="Georgia"/>
                <a:sym typeface="Georgia"/>
              </a:rPr>
              <a:t>Minskat personberoende</a:t>
            </a:r>
            <a:endParaRPr kumimoji="0" sz="2800" b="0" i="0" u="none" strike="noStrike" kern="1200" cap="none" spc="0" normalizeH="0" baseline="0" noProof="0">
              <a:ln>
                <a:noFill/>
              </a:ln>
              <a:solidFill>
                <a:srgbClr val="000000"/>
              </a:solidFill>
              <a:effectLst/>
              <a:uLnTx/>
              <a:uFillTx/>
              <a:latin typeface="Georgia"/>
              <a:ea typeface="Georgia"/>
              <a:cs typeface="Georgia"/>
              <a:sym typeface="Georgia"/>
            </a:endParaRPr>
          </a:p>
        </p:txBody>
      </p:sp>
      <p:sp>
        <p:nvSpPr>
          <p:cNvPr id="101" name="Google Shape;101;p3"/>
          <p:cNvSpPr txBox="1"/>
          <p:nvPr/>
        </p:nvSpPr>
        <p:spPr>
          <a:xfrm rot="-5400000">
            <a:off x="1153415" y="2203642"/>
            <a:ext cx="1488505" cy="593127"/>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sv-SE" sz="2400" b="0" i="0" u="none" strike="noStrike" kern="1200" cap="none" spc="0" normalizeH="0" baseline="0" noProof="0">
                <a:ln>
                  <a:noFill/>
                </a:ln>
                <a:solidFill>
                  <a:srgbClr val="000000"/>
                </a:solidFill>
                <a:effectLst/>
                <a:uLnTx/>
                <a:uFillTx/>
                <a:latin typeface="Georgia"/>
                <a:ea typeface="Georgia"/>
                <a:cs typeface="Georgia"/>
                <a:sym typeface="Georgia"/>
              </a:rPr>
              <a:t>Stabilitet</a:t>
            </a:r>
            <a:endParaRPr kumimoji="0" sz="2800" b="0" i="0" u="none" strike="noStrike" kern="1200" cap="none" spc="0" normalizeH="0" baseline="0" noProof="0">
              <a:ln>
                <a:noFill/>
              </a:ln>
              <a:solidFill>
                <a:srgbClr val="000000"/>
              </a:solidFill>
              <a:effectLst/>
              <a:uLnTx/>
              <a:uFillTx/>
              <a:latin typeface="Georgia"/>
              <a:ea typeface="Georgia"/>
              <a:cs typeface="Georgia"/>
              <a:sym typeface="Georgia"/>
            </a:endParaRPr>
          </a:p>
        </p:txBody>
      </p:sp>
      <p:sp>
        <p:nvSpPr>
          <p:cNvPr id="102" name="Google Shape;102;p3"/>
          <p:cNvSpPr txBox="1"/>
          <p:nvPr/>
        </p:nvSpPr>
        <p:spPr>
          <a:xfrm rot="5400000">
            <a:off x="7780178" y="4881532"/>
            <a:ext cx="2157046" cy="593127"/>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sv-SE" sz="2400" b="0" i="0" u="none" strike="noStrike" kern="1200" cap="none" spc="0" normalizeH="0" baseline="0" noProof="0">
                <a:ln>
                  <a:noFill/>
                </a:ln>
                <a:solidFill>
                  <a:srgbClr val="000000"/>
                </a:solidFill>
                <a:effectLst/>
                <a:uLnTx/>
                <a:uFillTx/>
                <a:latin typeface="Georgia"/>
                <a:ea typeface="Georgia"/>
                <a:cs typeface="Georgia"/>
                <a:sym typeface="Georgia"/>
              </a:rPr>
              <a:t>Lägre kostnad</a:t>
            </a:r>
            <a:endParaRPr kumimoji="0" sz="2800" b="0" i="0" u="none" strike="noStrike" kern="1200" cap="none" spc="0" normalizeH="0" baseline="0" noProof="0">
              <a:ln>
                <a:noFill/>
              </a:ln>
              <a:solidFill>
                <a:srgbClr val="000000"/>
              </a:solidFill>
              <a:effectLst/>
              <a:uLnTx/>
              <a:uFillTx/>
              <a:latin typeface="Georgia"/>
              <a:ea typeface="Georgia"/>
              <a:cs typeface="Georgia"/>
              <a:sym typeface="Georgia"/>
            </a:endParaRPr>
          </a:p>
        </p:txBody>
      </p:sp>
    </p:spTree>
    <p:extLst>
      <p:ext uri="{BB962C8B-B14F-4D97-AF65-F5344CB8AC3E}">
        <p14:creationId xmlns:p14="http://schemas.microsoft.com/office/powerpoint/2010/main" val="235204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FC82B9-9DA8-E300-240C-8BCCB013ABBF}"/>
              </a:ext>
            </a:extLst>
          </p:cNvPr>
          <p:cNvSpPr>
            <a:spLocks noGrp="1"/>
          </p:cNvSpPr>
          <p:nvPr>
            <p:ph type="title"/>
          </p:nvPr>
        </p:nvSpPr>
        <p:spPr/>
        <p:txBody>
          <a:bodyPr>
            <a:normAutofit/>
          </a:bodyPr>
          <a:lstStyle/>
          <a:p>
            <a:r>
              <a:rPr lang="sv-SE" dirty="0"/>
              <a:t>Beslut </a:t>
            </a:r>
            <a:br>
              <a:rPr lang="sv-SE" dirty="0"/>
            </a:br>
            <a:r>
              <a:rPr lang="sv-SE" sz="3200" dirty="0"/>
              <a:t>om byte av plattform från ITS till INCA</a:t>
            </a:r>
            <a:endParaRPr lang="sv-SE" dirty="0"/>
          </a:p>
        </p:txBody>
      </p:sp>
      <p:sp>
        <p:nvSpPr>
          <p:cNvPr id="3" name="Platshållare för innehåll 2">
            <a:extLst>
              <a:ext uri="{FF2B5EF4-FFF2-40B4-BE49-F238E27FC236}">
                <a16:creationId xmlns:a16="http://schemas.microsoft.com/office/drawing/2014/main" id="{12BEB50C-1003-CCE6-96C0-E9AA2D4E72C0}"/>
              </a:ext>
            </a:extLst>
          </p:cNvPr>
          <p:cNvSpPr>
            <a:spLocks noGrp="1"/>
          </p:cNvSpPr>
          <p:nvPr>
            <p:ph idx="1"/>
          </p:nvPr>
        </p:nvSpPr>
        <p:spPr/>
        <p:txBody>
          <a:bodyPr vert="horz" lIns="91440" tIns="45720" rIns="91440" bIns="45720" rtlCol="0" anchor="t">
            <a:normAutofit/>
          </a:bodyPr>
          <a:lstStyle/>
          <a:p>
            <a:endParaRPr lang="sv-SE" dirty="0"/>
          </a:p>
          <a:p>
            <a:r>
              <a:rPr lang="sv-SE" dirty="0"/>
              <a:t>Fattades av en enhällig styrgrupp vid möte 2022-06-22. </a:t>
            </a:r>
          </a:p>
          <a:p>
            <a:pPr marL="0" indent="0">
              <a:buNone/>
            </a:pPr>
            <a:r>
              <a:rPr lang="sv-SE" dirty="0"/>
              <a:t>	Detta är protokollfört.</a:t>
            </a:r>
          </a:p>
          <a:p>
            <a:endParaRPr lang="sv-SE" dirty="0"/>
          </a:p>
          <a:p>
            <a:r>
              <a:rPr lang="sv-SE" dirty="0">
                <a:ea typeface="+mn-lt"/>
                <a:cs typeface="+mn-lt"/>
                <a:hlinkClick r:id="rId2"/>
              </a:rPr>
              <a:t>2022-06-22 styrgruppsmöte beslut om plattform.pdf</a:t>
            </a:r>
            <a:endParaRPr lang="sv-SE" dirty="0"/>
          </a:p>
          <a:p>
            <a:endParaRPr lang="sv-SE" dirty="0">
              <a:ea typeface="+mn-lt"/>
              <a:cs typeface="+mn-lt"/>
            </a:endParaRPr>
          </a:p>
          <a:p>
            <a:endParaRPr lang="sv-SE" dirty="0"/>
          </a:p>
          <a:p>
            <a:endParaRPr lang="sv-SE" dirty="0"/>
          </a:p>
        </p:txBody>
      </p:sp>
    </p:spTree>
    <p:extLst>
      <p:ext uri="{BB962C8B-B14F-4D97-AF65-F5344CB8AC3E}">
        <p14:creationId xmlns:p14="http://schemas.microsoft.com/office/powerpoint/2010/main" val="3134475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ED8342-C9F2-3D11-8A20-9452459AFD06}"/>
              </a:ext>
            </a:extLst>
          </p:cNvPr>
          <p:cNvSpPr>
            <a:spLocks noGrp="1"/>
          </p:cNvSpPr>
          <p:nvPr>
            <p:ph type="title"/>
          </p:nvPr>
        </p:nvSpPr>
        <p:spPr/>
        <p:txBody>
          <a:bodyPr/>
          <a:lstStyle/>
          <a:p>
            <a:r>
              <a:rPr lang="sv-SE" dirty="0">
                <a:latin typeface="Georgia" panose="02040502050405020303" pitchFamily="18" charset="0"/>
              </a:rPr>
              <a:t>Förarbete </a:t>
            </a:r>
            <a:r>
              <a:rPr lang="sv-SE" dirty="0" err="1">
                <a:latin typeface="Georgia" panose="02040502050405020303" pitchFamily="18" charset="0"/>
              </a:rPr>
              <a:t>Intrauterin</a:t>
            </a:r>
            <a:r>
              <a:rPr lang="sv-SE" dirty="0">
                <a:latin typeface="Georgia" panose="02040502050405020303" pitchFamily="18" charset="0"/>
              </a:rPr>
              <a:t> kirurgi</a:t>
            </a:r>
          </a:p>
        </p:txBody>
      </p:sp>
      <p:sp>
        <p:nvSpPr>
          <p:cNvPr id="3" name="Platshållare för innehåll 2">
            <a:extLst>
              <a:ext uri="{FF2B5EF4-FFF2-40B4-BE49-F238E27FC236}">
                <a16:creationId xmlns:a16="http://schemas.microsoft.com/office/drawing/2014/main" id="{12583FC3-6924-C321-7A87-78A94C5B7273}"/>
              </a:ext>
            </a:extLst>
          </p:cNvPr>
          <p:cNvSpPr>
            <a:spLocks noGrp="1"/>
          </p:cNvSpPr>
          <p:nvPr>
            <p:ph idx="1"/>
          </p:nvPr>
        </p:nvSpPr>
        <p:spPr/>
        <p:txBody>
          <a:bodyPr vert="horz" lIns="91440" tIns="45720" rIns="91440" bIns="45720" rtlCol="0" anchor="t">
            <a:normAutofit fontScale="92500"/>
          </a:bodyPr>
          <a:lstStyle/>
          <a:p>
            <a:pPr marL="0" indent="0">
              <a:buNone/>
            </a:pPr>
            <a:r>
              <a:rPr lang="sv-SE" sz="3200" dirty="0">
                <a:highlight>
                  <a:srgbClr val="FFFFFF"/>
                </a:highlight>
                <a:latin typeface="Georgia" panose="02040502050405020303" pitchFamily="18" charset="0"/>
                <a:cs typeface="Arial"/>
              </a:rPr>
              <a:t>Behovsanalys uppgradering inför plattformsbyte</a:t>
            </a:r>
          </a:p>
          <a:p>
            <a:pPr lvl="1">
              <a:buFont typeface="Courier New" panose="020B0604020202020204" pitchFamily="34" charset="0"/>
              <a:buChar char="o"/>
            </a:pPr>
            <a:r>
              <a:rPr lang="sv-SE" sz="2800" dirty="0">
                <a:highlight>
                  <a:srgbClr val="FFFFFF"/>
                </a:highlight>
                <a:latin typeface="Georgia" panose="02040502050405020303" pitchFamily="18" charset="0"/>
                <a:cs typeface="Arial"/>
              </a:rPr>
              <a:t>Formulär och enkäter</a:t>
            </a:r>
          </a:p>
          <a:p>
            <a:pPr lvl="1">
              <a:buFont typeface="Courier New" panose="020B0604020202020204" pitchFamily="34" charset="0"/>
              <a:buChar char="o"/>
            </a:pPr>
            <a:r>
              <a:rPr lang="sv-SE" sz="2800" dirty="0">
                <a:highlight>
                  <a:srgbClr val="FFFFFF"/>
                </a:highlight>
                <a:latin typeface="Georgia" panose="02040502050405020303" pitchFamily="18" charset="0"/>
                <a:cs typeface="Arial"/>
              </a:rPr>
              <a:t>Utdata presentation</a:t>
            </a:r>
          </a:p>
          <a:p>
            <a:pPr marL="457200" lvl="1" indent="0">
              <a:buNone/>
            </a:pPr>
            <a:endParaRPr lang="sv-SE" sz="2800" dirty="0">
              <a:highlight>
                <a:srgbClr val="FFFFFF"/>
              </a:highlight>
              <a:latin typeface="Georgia" panose="02040502050405020303" pitchFamily="18" charset="0"/>
              <a:cs typeface="Arial"/>
            </a:endParaRPr>
          </a:p>
          <a:p>
            <a:pPr marL="0" indent="0">
              <a:buNone/>
            </a:pPr>
            <a:r>
              <a:rPr lang="sv-SE" sz="3200" dirty="0">
                <a:highlight>
                  <a:srgbClr val="FFFFFF"/>
                </a:highlight>
                <a:latin typeface="Georgia" panose="02040502050405020303" pitchFamily="18" charset="0"/>
                <a:cs typeface="Arial"/>
              </a:rPr>
              <a:t>Kravinsamling genom workshop med delregisteransvarig samt avstämning med styrgrupp samt ARG inom SFOG.</a:t>
            </a:r>
          </a:p>
          <a:p>
            <a:pPr marL="0" indent="0">
              <a:buNone/>
            </a:pPr>
            <a:endParaRPr lang="sv-SE" sz="3200" dirty="0">
              <a:highlight>
                <a:srgbClr val="FFFFFF"/>
              </a:highlight>
              <a:latin typeface="Georgia" panose="02040502050405020303" pitchFamily="18" charset="0"/>
              <a:cs typeface="Arial"/>
            </a:endParaRPr>
          </a:p>
          <a:p>
            <a:pPr marL="0" indent="0">
              <a:buNone/>
            </a:pPr>
            <a:r>
              <a:rPr lang="sv-SE" sz="3200" dirty="0">
                <a:highlight>
                  <a:srgbClr val="FFFFFF"/>
                </a:highlight>
                <a:latin typeface="Georgia" panose="02040502050405020303" pitchFamily="18" charset="0"/>
                <a:cs typeface="Arial"/>
              </a:rPr>
              <a:t>Behovs- och kravinsamling pågick under 2022 (ett antal månader) och har justerats vid behov.</a:t>
            </a:r>
          </a:p>
        </p:txBody>
      </p:sp>
    </p:spTree>
    <p:extLst>
      <p:ext uri="{BB962C8B-B14F-4D97-AF65-F5344CB8AC3E}">
        <p14:creationId xmlns:p14="http://schemas.microsoft.com/office/powerpoint/2010/main" val="2645340607"/>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ext, skärmbild, diagram, design&#10;&#10;Automatiskt genererad beskrivning">
            <a:extLst>
              <a:ext uri="{FF2B5EF4-FFF2-40B4-BE49-F238E27FC236}">
                <a16:creationId xmlns:a16="http://schemas.microsoft.com/office/drawing/2014/main" id="{95CD6F92-CD8D-9B17-87C1-74B60BDE2C9C}"/>
              </a:ext>
            </a:extLst>
          </p:cNvPr>
          <p:cNvPicPr>
            <a:picLocks noChangeAspect="1"/>
          </p:cNvPicPr>
          <p:nvPr/>
        </p:nvPicPr>
        <p:blipFill>
          <a:blip r:embed="rId2"/>
          <a:stretch>
            <a:fillRect/>
          </a:stretch>
        </p:blipFill>
        <p:spPr>
          <a:xfrm>
            <a:off x="1272601" y="1857220"/>
            <a:ext cx="5934075" cy="4667250"/>
          </a:xfrm>
          <a:prstGeom prst="rect">
            <a:avLst/>
          </a:prstGeom>
        </p:spPr>
      </p:pic>
      <p:sp>
        <p:nvSpPr>
          <p:cNvPr id="2" name="Rubrik 1">
            <a:extLst>
              <a:ext uri="{FF2B5EF4-FFF2-40B4-BE49-F238E27FC236}">
                <a16:creationId xmlns:a16="http://schemas.microsoft.com/office/drawing/2014/main" id="{569D81D1-3D75-0B84-78DB-7640A4EB15E5}"/>
              </a:ext>
            </a:extLst>
          </p:cNvPr>
          <p:cNvSpPr>
            <a:spLocks noGrp="1"/>
          </p:cNvSpPr>
          <p:nvPr>
            <p:ph type="title"/>
          </p:nvPr>
        </p:nvSpPr>
        <p:spPr/>
        <p:txBody>
          <a:bodyPr/>
          <a:lstStyle/>
          <a:p>
            <a:r>
              <a:rPr lang="sv-SE" dirty="0">
                <a:latin typeface="Georgia"/>
              </a:rPr>
              <a:t>Release med partiell överföring</a:t>
            </a:r>
            <a:endParaRPr lang="sv-SE" dirty="0"/>
          </a:p>
        </p:txBody>
      </p:sp>
      <p:sp>
        <p:nvSpPr>
          <p:cNvPr id="6" name="textruta 5">
            <a:extLst>
              <a:ext uri="{FF2B5EF4-FFF2-40B4-BE49-F238E27FC236}">
                <a16:creationId xmlns:a16="http://schemas.microsoft.com/office/drawing/2014/main" id="{A4727BA0-5494-48DC-AF6F-FCB80BD98783}"/>
              </a:ext>
            </a:extLst>
          </p:cNvPr>
          <p:cNvSpPr txBox="1"/>
          <p:nvPr/>
        </p:nvSpPr>
        <p:spPr>
          <a:xfrm>
            <a:off x="7465978" y="1285826"/>
            <a:ext cx="4458510" cy="41045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sv-SE" b="1" dirty="0"/>
              <a:t>Veckan innan Intrauterin öppnar för nyregistrering på INCA</a:t>
            </a:r>
          </a:p>
          <a:p>
            <a:pPr marL="285750" indent="-285750">
              <a:lnSpc>
                <a:spcPct val="150000"/>
              </a:lnSpc>
              <a:buFont typeface="Arial"/>
              <a:buChar char="•"/>
            </a:pPr>
            <a:r>
              <a:rPr lang="sv-SE" dirty="0"/>
              <a:t>Uttag och bearbetning av vårdtillfällen (VTF)/</a:t>
            </a:r>
            <a:r>
              <a:rPr lang="sv-SE" dirty="0" err="1"/>
              <a:t>preop</a:t>
            </a:r>
            <a:r>
              <a:rPr lang="sv-SE" dirty="0"/>
              <a:t>-enkätsvar med planerat </a:t>
            </a:r>
            <a:r>
              <a:rPr lang="sv-SE" dirty="0" err="1"/>
              <a:t>op</a:t>
            </a:r>
            <a:r>
              <a:rPr lang="sv-SE" dirty="0"/>
              <a:t>-datum efter </a:t>
            </a:r>
            <a:r>
              <a:rPr lang="sv-SE" dirty="0" err="1"/>
              <a:t>driftstart</a:t>
            </a:r>
            <a:r>
              <a:rPr lang="sv-SE" dirty="0"/>
              <a:t> </a:t>
            </a:r>
            <a:r>
              <a:rPr lang="sv-SE" sz="1400" i="1" dirty="0"/>
              <a:t>(ej anamnes/status, </a:t>
            </a:r>
            <a:r>
              <a:rPr lang="sv-SE" sz="1400" i="1" dirty="0" err="1"/>
              <a:t>op</a:t>
            </a:r>
            <a:r>
              <a:rPr lang="sv-SE" sz="1400" i="1" dirty="0"/>
              <a:t>, utskrivning, PAD mm)</a:t>
            </a:r>
          </a:p>
          <a:p>
            <a:pPr marL="285750" indent="-285750">
              <a:lnSpc>
                <a:spcPct val="150000"/>
              </a:lnSpc>
              <a:buFont typeface="Arial"/>
              <a:buChar char="•"/>
            </a:pPr>
            <a:r>
              <a:rPr lang="sv-SE" dirty="0"/>
              <a:t>Inläsning av VTF/</a:t>
            </a:r>
            <a:r>
              <a:rPr lang="sv-SE" dirty="0" err="1"/>
              <a:t>preop</a:t>
            </a:r>
            <a:r>
              <a:rPr lang="sv-SE" dirty="0"/>
              <a:t>-enkätsvar till INCA</a:t>
            </a:r>
          </a:p>
          <a:p>
            <a:pPr marL="285750" indent="-285750">
              <a:lnSpc>
                <a:spcPct val="150000"/>
              </a:lnSpc>
              <a:buFont typeface="Arial"/>
              <a:buChar char="•"/>
            </a:pPr>
            <a:r>
              <a:rPr lang="sv-SE" b="1" dirty="0"/>
              <a:t>Intrauterin öppnar för registrering på INCA</a:t>
            </a:r>
          </a:p>
        </p:txBody>
      </p:sp>
      <p:grpSp>
        <p:nvGrpSpPr>
          <p:cNvPr id="8" name="Grupp 7">
            <a:extLst>
              <a:ext uri="{FF2B5EF4-FFF2-40B4-BE49-F238E27FC236}">
                <a16:creationId xmlns:a16="http://schemas.microsoft.com/office/drawing/2014/main" id="{003E5CFC-61E1-0F57-1401-D5D622320803}"/>
              </a:ext>
            </a:extLst>
          </p:cNvPr>
          <p:cNvGrpSpPr/>
          <p:nvPr/>
        </p:nvGrpSpPr>
        <p:grpSpPr>
          <a:xfrm>
            <a:off x="3586038" y="3283890"/>
            <a:ext cx="2727298" cy="1200646"/>
            <a:chOff x="3586038" y="3283890"/>
            <a:chExt cx="2727298" cy="1200646"/>
          </a:xfrm>
        </p:grpSpPr>
        <p:sp>
          <p:nvSpPr>
            <p:cNvPr id="3" name="Rektangel 2">
              <a:extLst>
                <a:ext uri="{FF2B5EF4-FFF2-40B4-BE49-F238E27FC236}">
                  <a16:creationId xmlns:a16="http://schemas.microsoft.com/office/drawing/2014/main" id="{AD403AD5-652C-7C98-2F40-D15FD1B76869}"/>
                </a:ext>
              </a:extLst>
            </p:cNvPr>
            <p:cNvSpPr/>
            <p:nvPr/>
          </p:nvSpPr>
          <p:spPr>
            <a:xfrm>
              <a:off x="3586038" y="3283890"/>
              <a:ext cx="985962"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41403C4E-4368-0768-12AA-A755BE887E47}"/>
                </a:ext>
              </a:extLst>
            </p:cNvPr>
            <p:cNvSpPr/>
            <p:nvPr/>
          </p:nvSpPr>
          <p:spPr>
            <a:xfrm>
              <a:off x="4983702" y="3578087"/>
              <a:ext cx="1329634" cy="614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A2179C6D-E30D-AFF2-6850-1ED4203A6DC2}"/>
                </a:ext>
              </a:extLst>
            </p:cNvPr>
            <p:cNvSpPr/>
            <p:nvPr/>
          </p:nvSpPr>
          <p:spPr>
            <a:xfrm>
              <a:off x="4189234" y="4238046"/>
              <a:ext cx="1329634" cy="2464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textruta 8">
            <a:extLst>
              <a:ext uri="{FF2B5EF4-FFF2-40B4-BE49-F238E27FC236}">
                <a16:creationId xmlns:a16="http://schemas.microsoft.com/office/drawing/2014/main" id="{85D600F5-35B8-FB9D-F8CF-A76D828D6D17}"/>
              </a:ext>
            </a:extLst>
          </p:cNvPr>
          <p:cNvSpPr txBox="1"/>
          <p:nvPr/>
        </p:nvSpPr>
        <p:spPr>
          <a:xfrm>
            <a:off x="4113034" y="3930717"/>
            <a:ext cx="1329634" cy="523220"/>
          </a:xfrm>
          <a:prstGeom prst="rect">
            <a:avLst/>
          </a:prstGeom>
          <a:solidFill>
            <a:schemeClr val="accent2">
              <a:lumMod val="40000"/>
              <a:lumOff val="60000"/>
            </a:schemeClr>
          </a:solidFill>
          <a:ln>
            <a:solidFill>
              <a:schemeClr val="tx1"/>
            </a:solidFill>
          </a:ln>
        </p:spPr>
        <p:txBody>
          <a:bodyPr wrap="square" rtlCol="0">
            <a:spAutoFit/>
          </a:bodyPr>
          <a:lstStyle/>
          <a:p>
            <a:r>
              <a:rPr lang="sv-SE" sz="1400" dirty="0"/>
              <a:t>Veckan innan </a:t>
            </a:r>
            <a:r>
              <a:rPr lang="sv-SE" sz="1400" dirty="0" err="1"/>
              <a:t>driftstart</a:t>
            </a:r>
            <a:endParaRPr lang="sv-SE" sz="1400" dirty="0"/>
          </a:p>
        </p:txBody>
      </p:sp>
    </p:spTree>
    <p:extLst>
      <p:ext uri="{BB962C8B-B14F-4D97-AF65-F5344CB8AC3E}">
        <p14:creationId xmlns:p14="http://schemas.microsoft.com/office/powerpoint/2010/main" val="3491344551"/>
      </p:ext>
    </p:extLst>
  </p:cSld>
  <p:clrMapOvr>
    <a:masterClrMapping/>
  </p:clrMapOvr>
</p:sld>
</file>

<file path=ppt/theme/theme1.xml><?xml version="1.0" encoding="utf-8"?>
<a:theme xmlns:a="http://schemas.openxmlformats.org/drawingml/2006/main" name="1_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mu">
      <a:majorFont>
        <a:latin typeface="Verdan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90F0B18-14A9-4A5D-8CB4-A2AC11EB0567}" vid="{B2A68266-82C5-4345-89DE-18E49258FFC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4B03D972887CB4B9BAC7029A5F5FC2C" ma:contentTypeVersion="6" ma:contentTypeDescription="Skapa ett nytt dokument." ma:contentTypeScope="" ma:versionID="7dd3429742df3e71c31f566ad6cdc040">
  <xsd:schema xmlns:xsd="http://www.w3.org/2001/XMLSchema" xmlns:xs="http://www.w3.org/2001/XMLSchema" xmlns:p="http://schemas.microsoft.com/office/2006/metadata/properties" xmlns:ns2="87ca123f-19bf-4d0e-a2cc-b874dc53112e" targetNamespace="http://schemas.microsoft.com/office/2006/metadata/properties" ma:root="true" ma:fieldsID="91de97e7ad0c3bb729a768f008b50699" ns2:_="">
    <xsd:import namespace="87ca123f-19bf-4d0e-a2cc-b874dc5311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ca123f-19bf-4d0e-a2cc-b874dc5311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666034-9355-4223-95B1-231F3D13AA98}">
  <ds:schemaRefs>
    <ds:schemaRef ds:uri="http://schemas.microsoft.com/sharepoint/v3/contenttype/forms"/>
  </ds:schemaRefs>
</ds:datastoreItem>
</file>

<file path=customXml/itemProps2.xml><?xml version="1.0" encoding="utf-8"?>
<ds:datastoreItem xmlns:ds="http://schemas.openxmlformats.org/officeDocument/2006/customXml" ds:itemID="{6255F203-C24E-43A0-B69B-36805B7D08C6}">
  <ds:schemaRefs>
    <ds:schemaRef ds:uri="87ca123f-19bf-4d0e-a2cc-b874dc5311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9B0E74-42A8-4B7E-BBF1-204A9BE2BA73}">
  <ds:schemaRefs>
    <ds:schemaRef ds:uri="87ca123f-19bf-4d0e-a2cc-b874dc5311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299</TotalTime>
  <Words>929</Words>
  <Application>Microsoft Office PowerPoint</Application>
  <PresentationFormat>Bredbild</PresentationFormat>
  <Paragraphs>133</Paragraphs>
  <Slides>17</Slides>
  <Notes>4</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17</vt:i4>
      </vt:variant>
    </vt:vector>
  </HeadingPairs>
  <TitlesOfParts>
    <vt:vector size="27" baseType="lpstr">
      <vt:lpstr>Aptos</vt:lpstr>
      <vt:lpstr>Arial</vt:lpstr>
      <vt:lpstr>Calibri</vt:lpstr>
      <vt:lpstr>Courier New</vt:lpstr>
      <vt:lpstr>Georgia</vt:lpstr>
      <vt:lpstr>Verdana</vt:lpstr>
      <vt:lpstr>Verdana</vt:lpstr>
      <vt:lpstr>Wingdings</vt:lpstr>
      <vt:lpstr>1_Office-tema</vt:lpstr>
      <vt:lpstr>2_Office-tema</vt:lpstr>
      <vt:lpstr>GynOp plattformsbyte till INCA</vt:lpstr>
      <vt:lpstr>GynOp plattformsbyte till INCA </vt:lpstr>
      <vt:lpstr>GynOp byter teknisk plattform</vt:lpstr>
      <vt:lpstr>Bakgrund</vt:lpstr>
      <vt:lpstr>Fördelar med plattformsbyte</vt:lpstr>
      <vt:lpstr>What’s in it for GynOp?</vt:lpstr>
      <vt:lpstr>Beslut  om byte av plattform från ITS till INCA</vt:lpstr>
      <vt:lpstr>Förarbete Intrauterin kirurgi</vt:lpstr>
      <vt:lpstr>Release med partiell överföring</vt:lpstr>
      <vt:lpstr>Pilotklinik - Första delregistret Intrauterin kirurgi</vt:lpstr>
      <vt:lpstr>Skarp release  Första delregistret Intrauterin kirurgi</vt:lpstr>
      <vt:lpstr>Planerad ”tågordning”  Plattformsbyte till INCA</vt:lpstr>
      <vt:lpstr>Vad innebär det för mig?   operatör</vt:lpstr>
      <vt:lpstr>Vad innebär det för mig?  sekreterare</vt:lpstr>
      <vt:lpstr>Vad innebär det för mig?  Gamla GynOp och Nya GynOpINCA</vt:lpstr>
      <vt:lpstr> Vid frågor  Kolla på webhjälpen - Vanliga frågor Kontakta kansliet</vt:lpstr>
      <vt:lpstr>Tack! </vt:lpstr>
    </vt:vector>
  </TitlesOfParts>
  <Company>Region Halland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Ankardal Maud HS KK</dc:creator>
  <cp:lastModifiedBy>Birgitta Renström</cp:lastModifiedBy>
  <cp:revision>4</cp:revision>
  <dcterms:created xsi:type="dcterms:W3CDTF">2024-07-03T13:42:14Z</dcterms:created>
  <dcterms:modified xsi:type="dcterms:W3CDTF">2025-01-15T16:30:56Z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0x01010044B03D972887CB4B9BAC7029A5F5FC2C</vt:lpwstr>
  </property>
</Properties>
</file>